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8" r:id="rId2"/>
    <p:sldId id="256" r:id="rId3"/>
    <p:sldId id="259" r:id="rId4"/>
    <p:sldId id="263" r:id="rId5"/>
    <p:sldId id="287" r:id="rId6"/>
    <p:sldId id="277" r:id="rId7"/>
    <p:sldId id="278" r:id="rId8"/>
    <p:sldId id="274" r:id="rId9"/>
    <p:sldId id="275" r:id="rId10"/>
    <p:sldId id="276" r:id="rId11"/>
    <p:sldId id="280" r:id="rId12"/>
    <p:sldId id="284" r:id="rId13"/>
    <p:sldId id="281" r:id="rId14"/>
    <p:sldId id="282" r:id="rId15"/>
    <p:sldId id="286" r:id="rId16"/>
    <p:sldId id="285" r:id="rId17"/>
    <p:sldId id="270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Exo 2" panose="020B0604020202020204" charset="-18"/>
      <p:regular r:id="rId24"/>
      <p:bold r:id="rId25"/>
      <p:italic r:id="rId26"/>
      <p:boldItalic r:id="rId27"/>
    </p:embeddedFont>
    <p:embeddedFont>
      <p:font typeface="Exo 2 Light" panose="020B0604020202020204" charset="-18"/>
      <p:regular r:id="rId28"/>
      <p:italic r:id="rId29"/>
    </p:embeddedFont>
    <p:embeddedFont>
      <p:font typeface="Exo 2 Regular" panose="020B0604020202020204" charset="0"/>
      <p:regular r:id="rId30"/>
      <p:bold r:id="rId31"/>
      <p:italic r:id="rId32"/>
      <p:boldItalic r:id="rId33"/>
    </p:embeddedFont>
    <p:embeddedFont>
      <p:font typeface="Sanchez" panose="020B0604020202020204" charset="-18"/>
      <p:regular r:id="rId34"/>
      <p: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uGDH2kTaPdpdMUuTftX5SuR0w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6B7"/>
    <a:srgbClr val="262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0CA17F-4A28-42EE-AF1C-7F4E16B0EB3C}">
  <a:tblStyle styleId="{1F0CA17F-4A28-42EE-AF1C-7F4E16B0EB3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94"/>
  </p:normalViewPr>
  <p:slideViewPr>
    <p:cSldViewPr snapToGrid="0">
      <p:cViewPr varScale="1">
        <p:scale>
          <a:sx n="68" d="100"/>
          <a:sy n="68" d="100"/>
        </p:scale>
        <p:origin x="6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6918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466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8685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0688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3741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5742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3697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1778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7842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5095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559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a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zvislý text" type="vertTx">
  <p:cSld name="VERTICAL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8"/>
          <p:cNvSpPr txBox="1">
            <a:spLocks noGrp="1"/>
          </p:cNvSpPr>
          <p:nvPr>
            <p:ph type="title"/>
          </p:nvPr>
        </p:nvSpPr>
        <p:spPr>
          <a:xfrm>
            <a:off x="918152" y="559572"/>
            <a:ext cx="7941830" cy="126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8"/>
          <p:cNvSpPr txBox="1">
            <a:spLocks noGrp="1"/>
          </p:cNvSpPr>
          <p:nvPr>
            <p:ph type="body" idx="1"/>
          </p:nvPr>
        </p:nvSpPr>
        <p:spPr>
          <a:xfrm rot="5400000">
            <a:off x="6042069" y="-2603917"/>
            <a:ext cx="267766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pic>
        <p:nvPicPr>
          <p:cNvPr id="106" name="Google Shape;106;p28" descr="Obrázok, na ktorom je kreslenie&#10;&#10;Automaticky generovaný popis"/>
          <p:cNvPicPr preferRelativeResize="0"/>
          <p:nvPr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431" y="6108800"/>
            <a:ext cx="624645" cy="555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vislý nadpis a text" type="vertTitleAndTx">
  <p:cSld name="VERTICAL_TITLE_AND_VERTICAL_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pic>
        <p:nvPicPr>
          <p:cNvPr id="113" name="Google Shape;113;p29" descr="Obrázok, na ktorom je kreslenie&#10;&#10;Automaticky generovaný popis"/>
          <p:cNvPicPr preferRelativeResize="0"/>
          <p:nvPr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431" y="6108800"/>
            <a:ext cx="624645" cy="555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>
  <p:cSld name="Nadpis a obsah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title"/>
          </p:nvPr>
        </p:nvSpPr>
        <p:spPr>
          <a:xfrm>
            <a:off x="918152" y="504152"/>
            <a:ext cx="7941830" cy="126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468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4400"/>
              <a:buFont typeface="Sanchez"/>
              <a:buNone/>
              <a:defRPr>
                <a:solidFill>
                  <a:srgbClr val="262161"/>
                </a:solidFill>
                <a:latin typeface="Sanchez"/>
                <a:ea typeface="Sanchez"/>
                <a:cs typeface="Sanchez"/>
                <a:sym typeface="Sanchez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body" idx="1"/>
          </p:nvPr>
        </p:nvSpPr>
        <p:spPr>
          <a:xfrm>
            <a:off x="918152" y="4362654"/>
            <a:ext cx="10515600" cy="26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16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pic>
        <p:nvPicPr>
          <p:cNvPr id="21" name="Google Shape;21;p19" descr="Obrázok, na ktorom je kreslenie&#10;&#10;Automaticky generovaný popis"/>
          <p:cNvPicPr preferRelativeResize="0"/>
          <p:nvPr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431" y="6108800"/>
            <a:ext cx="624645" cy="55524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9"/>
          <p:cNvSpPr/>
          <p:nvPr/>
        </p:nvSpPr>
        <p:spPr>
          <a:xfrm>
            <a:off x="0" y="549275"/>
            <a:ext cx="720436" cy="1154834"/>
          </a:xfrm>
          <a:prstGeom prst="rect">
            <a:avLst/>
          </a:prstGeom>
          <a:solidFill>
            <a:srgbClr val="66C6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2"/>
          </p:nvPr>
        </p:nvSpPr>
        <p:spPr>
          <a:xfrm>
            <a:off x="911225" y="2554170"/>
            <a:ext cx="848966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3200"/>
              <a:buNone/>
              <a:defRPr sz="3200" b="1" i="0">
                <a:latin typeface="Exo 2"/>
                <a:ea typeface="Exo 2"/>
                <a:cs typeface="Exo 2"/>
                <a:sym typeface="Exo 2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n nadpis">
  <p:cSld name="Len nadpi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0"/>
          <p:cNvSpPr txBox="1">
            <a:spLocks noGrp="1"/>
          </p:cNvSpPr>
          <p:nvPr>
            <p:ph type="title"/>
          </p:nvPr>
        </p:nvSpPr>
        <p:spPr>
          <a:xfrm>
            <a:off x="918152" y="559572"/>
            <a:ext cx="7941830" cy="126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0" rIns="9000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pic>
        <p:nvPicPr>
          <p:cNvPr id="29" name="Google Shape;29;p20" descr="Obrázok, na ktorom je kreslenie&#10;&#10;Automaticky generovaný popis"/>
          <p:cNvPicPr preferRelativeResize="0"/>
          <p:nvPr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431" y="6108800"/>
            <a:ext cx="624645" cy="55524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20"/>
          <p:cNvSpPr/>
          <p:nvPr/>
        </p:nvSpPr>
        <p:spPr>
          <a:xfrm>
            <a:off x="0" y="549275"/>
            <a:ext cx="720436" cy="1154834"/>
          </a:xfrm>
          <a:prstGeom prst="rect">
            <a:avLst/>
          </a:prstGeom>
          <a:solidFill>
            <a:srgbClr val="66C6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0"/>
          <p:cNvSpPr txBox="1">
            <a:spLocks noGrp="1"/>
          </p:cNvSpPr>
          <p:nvPr>
            <p:ph type="body" idx="1"/>
          </p:nvPr>
        </p:nvSpPr>
        <p:spPr>
          <a:xfrm>
            <a:off x="917575" y="2355998"/>
            <a:ext cx="7561263" cy="143019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251975" tIns="251975" rIns="251975" bIns="251975" anchor="t" anchorCtr="0">
            <a:sp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1600"/>
              <a:buFont typeface="Arial"/>
              <a:buChar char="•"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body" idx="2"/>
          </p:nvPr>
        </p:nvSpPr>
        <p:spPr>
          <a:xfrm>
            <a:off x="914400" y="4863524"/>
            <a:ext cx="824706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2400"/>
              <a:buNone/>
              <a:defRPr sz="2400" b="1" i="0">
                <a:latin typeface="Exo 2"/>
                <a:ea typeface="Exo 2"/>
                <a:cs typeface="Exo 2"/>
                <a:sym typeface="Exo 2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body" idx="3"/>
          </p:nvPr>
        </p:nvSpPr>
        <p:spPr>
          <a:xfrm>
            <a:off x="914400" y="4170363"/>
            <a:ext cx="7356475" cy="26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0"/>
          <p:cNvSpPr>
            <a:spLocks noGrp="1"/>
          </p:cNvSpPr>
          <p:nvPr>
            <p:ph type="pic" idx="4"/>
          </p:nvPr>
        </p:nvSpPr>
        <p:spPr>
          <a:xfrm>
            <a:off x="9924000" y="13500"/>
            <a:ext cx="2268000" cy="2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20"/>
          <p:cNvSpPr>
            <a:spLocks noGrp="1"/>
          </p:cNvSpPr>
          <p:nvPr>
            <p:ph type="pic" idx="5"/>
          </p:nvPr>
        </p:nvSpPr>
        <p:spPr>
          <a:xfrm>
            <a:off x="9924000" y="2295000"/>
            <a:ext cx="2268000" cy="2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20"/>
          <p:cNvSpPr>
            <a:spLocks noGrp="1"/>
          </p:cNvSpPr>
          <p:nvPr>
            <p:ph type="pic" idx="6"/>
          </p:nvPr>
        </p:nvSpPr>
        <p:spPr>
          <a:xfrm>
            <a:off x="9924000" y="4576500"/>
            <a:ext cx="2268000" cy="2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á snímka" type="title">
  <p:cSld name="TITL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468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6000"/>
              <a:buFont typeface="Sanchez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91122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915092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54" name="Google Shape;54;p22"/>
          <p:cNvSpPr/>
          <p:nvPr/>
        </p:nvSpPr>
        <p:spPr>
          <a:xfrm>
            <a:off x="0" y="549275"/>
            <a:ext cx="720436" cy="1154834"/>
          </a:xfrm>
          <a:prstGeom prst="rect">
            <a:avLst/>
          </a:prstGeom>
          <a:solidFill>
            <a:srgbClr val="66C6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Google Shape;55;p22" descr="Obrázok, na ktorom je kreslenie&#10;&#10;Automaticky generovaný popis"/>
          <p:cNvPicPr preferRelativeResize="0"/>
          <p:nvPr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431" y="6108800"/>
            <a:ext cx="624645" cy="555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lavička sekcie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3"/>
          <p:cNvSpPr txBox="1">
            <a:spLocks noGrp="1"/>
          </p:cNvSpPr>
          <p:nvPr>
            <p:ph type="title"/>
          </p:nvPr>
        </p:nvSpPr>
        <p:spPr>
          <a:xfrm>
            <a:off x="911225" y="1736726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468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6000"/>
              <a:buFont typeface="Sanchez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body" idx="1"/>
          </p:nvPr>
        </p:nvSpPr>
        <p:spPr>
          <a:xfrm>
            <a:off x="911225" y="4593071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pic>
        <p:nvPicPr>
          <p:cNvPr id="62" name="Google Shape;62;p23" descr="Obrázok, na ktorom je kreslenie&#10;&#10;Automaticky generovaný popis"/>
          <p:cNvPicPr preferRelativeResize="0"/>
          <p:nvPr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431" y="6108800"/>
            <a:ext cx="624645" cy="55524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3"/>
          <p:cNvSpPr/>
          <p:nvPr/>
        </p:nvSpPr>
        <p:spPr>
          <a:xfrm>
            <a:off x="0" y="549275"/>
            <a:ext cx="720436" cy="1154834"/>
          </a:xfrm>
          <a:prstGeom prst="rect">
            <a:avLst/>
          </a:prstGeom>
          <a:solidFill>
            <a:srgbClr val="66C6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4"/>
          <p:cNvSpPr txBox="1">
            <a:spLocks noGrp="1"/>
          </p:cNvSpPr>
          <p:nvPr>
            <p:ph type="title"/>
          </p:nvPr>
        </p:nvSpPr>
        <p:spPr>
          <a:xfrm>
            <a:off x="918152" y="559572"/>
            <a:ext cx="7941830" cy="126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body" idx="1"/>
          </p:nvPr>
        </p:nvSpPr>
        <p:spPr>
          <a:xfrm>
            <a:off x="918152" y="2187574"/>
            <a:ext cx="494232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body" idx="2"/>
          </p:nvPr>
        </p:nvSpPr>
        <p:spPr>
          <a:xfrm>
            <a:off x="6172200" y="2187574"/>
            <a:ext cx="510857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pic>
        <p:nvPicPr>
          <p:cNvPr id="71" name="Google Shape;71;p24" descr="Obrázok, na ktorom je kreslenie&#10;&#10;Automaticky generovaný popis"/>
          <p:cNvPicPr preferRelativeResize="0"/>
          <p:nvPr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431" y="6108800"/>
            <a:ext cx="624645" cy="55524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24"/>
          <p:cNvSpPr/>
          <p:nvPr/>
        </p:nvSpPr>
        <p:spPr>
          <a:xfrm>
            <a:off x="0" y="549275"/>
            <a:ext cx="720436" cy="1154834"/>
          </a:xfrm>
          <a:prstGeom prst="rect">
            <a:avLst/>
          </a:prstGeom>
          <a:solidFill>
            <a:srgbClr val="66C6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anie" type="twoTxTwoObj">
  <p:cSld name="TWO_OBJECTS_WITH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5"/>
          <p:cNvSpPr txBox="1">
            <a:spLocks noGrp="1"/>
          </p:cNvSpPr>
          <p:nvPr>
            <p:ph type="title"/>
          </p:nvPr>
        </p:nvSpPr>
        <p:spPr>
          <a:xfrm>
            <a:off x="911225" y="56803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pic>
        <p:nvPicPr>
          <p:cNvPr id="82" name="Google Shape;82;p25" descr="Obrázok, na ktorom je kreslenie&#10;&#10;Automaticky generovaný popis"/>
          <p:cNvPicPr preferRelativeResize="0"/>
          <p:nvPr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431" y="6108800"/>
            <a:ext cx="624645" cy="55524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5"/>
          <p:cNvSpPr/>
          <p:nvPr/>
        </p:nvSpPr>
        <p:spPr>
          <a:xfrm>
            <a:off x="0" y="549275"/>
            <a:ext cx="720436" cy="1154834"/>
          </a:xfrm>
          <a:prstGeom prst="rect">
            <a:avLst/>
          </a:prstGeom>
          <a:solidFill>
            <a:srgbClr val="66C6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popisom" type="objTx">
  <p:cSld name="OBJECT_WITH_CAPTIO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468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3200"/>
              <a:buFont typeface="Sanchez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3200"/>
              <a:buNone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7" name="Google Shape;87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pic>
        <p:nvPicPr>
          <p:cNvPr id="91" name="Google Shape;91;p26" descr="Obrázok, na ktorom je kreslenie&#10;&#10;Automaticky generovaný popis"/>
          <p:cNvPicPr preferRelativeResize="0"/>
          <p:nvPr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431" y="6108800"/>
            <a:ext cx="624645" cy="555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ok s popisom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468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3200"/>
              <a:buFont typeface="Sanchez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6" name="Google Shape;9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pic>
        <p:nvPicPr>
          <p:cNvPr id="99" name="Google Shape;99;p27" descr="Obrázok, na ktorom je kreslenie&#10;&#10;Automaticky generovaný popis"/>
          <p:cNvPicPr preferRelativeResize="0"/>
          <p:nvPr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431" y="6108800"/>
            <a:ext cx="624645" cy="555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918152" y="559572"/>
            <a:ext cx="7941830" cy="126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468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4400"/>
              <a:buFont typeface="Sanchez"/>
              <a:buNone/>
              <a:defRPr sz="4400" b="0" i="0" u="none" strike="noStrike" cap="none">
                <a:solidFill>
                  <a:srgbClr val="262161"/>
                </a:solidFill>
                <a:latin typeface="Sanchez"/>
                <a:ea typeface="Sanchez"/>
                <a:cs typeface="Sanchez"/>
                <a:sym typeface="Sanchez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918152" y="2520000"/>
            <a:ext cx="10515600" cy="26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F26B43"/>
          </p15:clr>
        </p15:guide>
        <p15:guide id="2" pos="574">
          <p15:clr>
            <a:srgbClr val="F26B43"/>
          </p15:clr>
        </p15:guide>
        <p15:guide id="3" pos="7106">
          <p15:clr>
            <a:srgbClr val="F26B43"/>
          </p15:clr>
        </p15:guide>
        <p15:guide id="4" orient="horz" pos="397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vachnova@nadaciadedo.sk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 txBox="1">
            <a:spLocks noGrp="1"/>
          </p:cNvSpPr>
          <p:nvPr>
            <p:ph type="ctrTitle" idx="4294967295"/>
          </p:nvPr>
        </p:nvSpPr>
        <p:spPr>
          <a:xfrm>
            <a:off x="895524" y="2870313"/>
            <a:ext cx="9006214" cy="2077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6800" anchor="ctr" anchorCtr="0">
            <a:spAutoFit/>
          </a:bodyPr>
          <a:lstStyle/>
          <a:p>
            <a:pPr lvl="0" algn="l">
              <a:buSzPts val="4400"/>
            </a:pPr>
            <a:r>
              <a:rPr lang="sk-SK" sz="6600" dirty="0">
                <a:solidFill>
                  <a:srgbClr val="66C6B7"/>
                </a:solidFill>
              </a:rPr>
              <a:t>Ľudia bez domova </a:t>
            </a:r>
            <a:br>
              <a:rPr lang="sk-SK" sz="7200" dirty="0">
                <a:solidFill>
                  <a:srgbClr val="66C6B7"/>
                </a:solidFill>
              </a:rPr>
            </a:br>
            <a:r>
              <a:rPr lang="sk-SK" sz="4000" dirty="0"/>
              <a:t>v košických sociálnych službách počas pandémie</a:t>
            </a:r>
            <a:endParaRPr sz="6000" dirty="0"/>
          </a:p>
        </p:txBody>
      </p:sp>
      <p:pic>
        <p:nvPicPr>
          <p:cNvPr id="9" name="Obrázok 8" descr="Obrázok, na ktorom je kvet, ruka, sedenie, nosenie&#10;&#10;Automaticky generovaný popis">
            <a:extLst>
              <a:ext uri="{FF2B5EF4-FFF2-40B4-BE49-F238E27FC236}">
                <a16:creationId xmlns:a16="http://schemas.microsoft.com/office/drawing/2014/main" id="{27B5DE22-3452-5E42-9BBA-C0501F0E58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rgbClr val="66C6B7">
                <a:tint val="45000"/>
                <a:satMod val="400000"/>
              </a:srgb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0885" y="0"/>
            <a:ext cx="5311115" cy="3750684"/>
          </a:xfrm>
          <a:prstGeom prst="rect">
            <a:avLst/>
          </a:prstGeom>
        </p:spPr>
      </p:pic>
      <p:sp>
        <p:nvSpPr>
          <p:cNvPr id="2" name="Podnadpis 1">
            <a:extLst>
              <a:ext uri="{FF2B5EF4-FFF2-40B4-BE49-F238E27FC236}">
                <a16:creationId xmlns:a16="http://schemas.microsoft.com/office/drawing/2014/main" id="{268F4D9B-D331-45BB-B816-023B6DDD532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63330" y="5305666"/>
            <a:ext cx="6676118" cy="864620"/>
          </a:xfrm>
        </p:spPr>
        <p:txBody>
          <a:bodyPr/>
          <a:lstStyle/>
          <a:p>
            <a:pPr marL="0" algn="l"/>
            <a:r>
              <a:rPr lang="sk-SK" dirty="0">
                <a:latin typeface="Exo 2 Light" pitchFamily="2" charset="0"/>
              </a:rPr>
              <a:t>Informácia o situácii v košických zariadeniach aj podporovaných bytoch a spolupráci s mestom Košice počas pandémie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ACCE76C3-C6C1-4BE9-B450-FBD3E9AC76D2}"/>
              </a:ext>
            </a:extLst>
          </p:cNvPr>
          <p:cNvSpPr txBox="1"/>
          <p:nvPr/>
        </p:nvSpPr>
        <p:spPr>
          <a:xfrm>
            <a:off x="6705521" y="6088612"/>
            <a:ext cx="5036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rgbClr val="66C6B7"/>
                </a:solidFill>
                <a:latin typeface="Exo 2 Light" pitchFamily="2" charset="0"/>
              </a:rPr>
              <a:t>10.júl 2020, </a:t>
            </a:r>
            <a:r>
              <a:rPr lang="pl-PL" dirty="0">
                <a:solidFill>
                  <a:srgbClr val="66C6B7"/>
                </a:solidFill>
                <a:latin typeface="Exo 2 Light" pitchFamily="2" charset="0"/>
              </a:rPr>
              <a:t>ONLINE Konferencia Ľudia Bez Domova 2020</a:t>
            </a:r>
          </a:p>
          <a:p>
            <a:endParaRPr lang="sk-SK" dirty="0">
              <a:solidFill>
                <a:srgbClr val="66C6B7"/>
              </a:solidFill>
              <a:latin typeface="Exo 2 Light" pitchFamily="2" charset="0"/>
            </a:endParaRPr>
          </a:p>
        </p:txBody>
      </p:sp>
      <p:sp>
        <p:nvSpPr>
          <p:cNvPr id="11" name="Pravouholník 10">
            <a:extLst>
              <a:ext uri="{FF2B5EF4-FFF2-40B4-BE49-F238E27FC236}">
                <a16:creationId xmlns:a16="http://schemas.microsoft.com/office/drawing/2014/main" id="{832E37FD-845A-5344-9BFD-DA2929A907A1}"/>
              </a:ext>
            </a:extLst>
          </p:cNvPr>
          <p:cNvSpPr/>
          <p:nvPr/>
        </p:nvSpPr>
        <p:spPr>
          <a:xfrm>
            <a:off x="0" y="2906037"/>
            <a:ext cx="676405" cy="1979112"/>
          </a:xfrm>
          <a:prstGeom prst="rect">
            <a:avLst/>
          </a:prstGeom>
          <a:solidFill>
            <a:srgbClr val="66C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 txBox="1">
            <a:spLocks noGrp="1"/>
          </p:cNvSpPr>
          <p:nvPr>
            <p:ph type="title"/>
          </p:nvPr>
        </p:nvSpPr>
        <p:spPr>
          <a:xfrm>
            <a:off x="918152" y="566782"/>
            <a:ext cx="9041774" cy="126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6800" anchor="ctr" anchorCtr="0">
            <a:spAutoFit/>
          </a:bodyPr>
          <a:lstStyle/>
          <a:p>
            <a:pPr lvl="0"/>
            <a:r>
              <a:rPr lang="sk-SK" dirty="0"/>
              <a:t>Skúsenosti zo sociálnych služieb počas pandémie COVID 19 </a:t>
            </a:r>
            <a:endParaRPr dirty="0"/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2BE87E4-AB84-488E-917F-D44EDA222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152" y="2614580"/>
            <a:ext cx="10362623" cy="3686117"/>
          </a:xfrm>
          <a:solidFill>
            <a:schemeClr val="bg1">
              <a:lumMod val="95000"/>
            </a:schemeClr>
          </a:solidFill>
        </p:spPr>
        <p:txBody>
          <a:bodyPr tIns="108000" rIns="288000" numCol="2"/>
          <a:lstStyle/>
          <a:p>
            <a:pPr marL="228600" indent="0"/>
            <a:r>
              <a:rPr lang="sk-SK" b="1" dirty="0">
                <a:solidFill>
                  <a:srgbClr val="66C6B7"/>
                </a:solidFill>
              </a:rPr>
              <a:t>Čo sme zistili: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sz="1400" b="1" dirty="0"/>
              <a:t>nemáme dostatočné dáta</a:t>
            </a:r>
            <a:r>
              <a:rPr lang="sk-SK" sz="1400" dirty="0"/>
              <a:t> o počte, charakteristikách </a:t>
            </a:r>
            <a:br>
              <a:rPr lang="sk-SK" sz="1400" dirty="0"/>
            </a:br>
            <a:r>
              <a:rPr lang="sk-SK" sz="1400" dirty="0"/>
              <a:t>a potrebách ľudí bez domova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sz="1400" b="1" dirty="0"/>
              <a:t>existujúce služby v Košiciach nepokrývajú</a:t>
            </a:r>
            <a:r>
              <a:rPr lang="sk-SK" sz="1400" dirty="0"/>
              <a:t> komplexné potreby ľudí bez domova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sz="1400" dirty="0"/>
              <a:t>ľudia bez domova </a:t>
            </a:r>
            <a:r>
              <a:rPr lang="sk-SK" sz="1400" b="1" dirty="0"/>
              <a:t>nemajú podmienky </a:t>
            </a:r>
            <a:r>
              <a:rPr lang="sk-SK" sz="1400" dirty="0"/>
              <a:t>na dodržiavanie usmernení počas pandémie – kľúčová rola bývania v riešení bezdomovectva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sz="1400" b="1" dirty="0"/>
              <a:t>veľkokapacitné zariadenia sú potenciálnym ohrozením </a:t>
            </a:r>
            <a:r>
              <a:rPr lang="sk-SK" sz="1400" dirty="0"/>
              <a:t>pre klientov, nepodarilo sa zrealizovať opatrenia zamerané na preventívne ubytovanie/bývanie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sz="1400" dirty="0"/>
              <a:t>nedostatočné terénne sociálne služby, neexistujúce terénne zdravotné služby</a:t>
            </a:r>
            <a:br>
              <a:rPr lang="sk-SK" sz="1400" dirty="0"/>
            </a:br>
            <a:endParaRPr lang="sk-SK" sz="1400" dirty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sk-SK" sz="1400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sz="1400" dirty="0"/>
              <a:t>tendencie k vyššej miere „kontroly“ ľudí v bytovej núdzi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sz="1400" dirty="0"/>
              <a:t>potreba zosieťovať partnerov, dôležitosť </a:t>
            </a:r>
            <a:r>
              <a:rPr lang="sk-SK" sz="1400" b="1" dirty="0"/>
              <a:t>spolupráce</a:t>
            </a:r>
            <a:r>
              <a:rPr lang="sk-SK" sz="1400" dirty="0"/>
              <a:t> miest (mestských častí), samosprávnych krajov, okresných úradov, poskytovateľov sociálnych služieb </a:t>
            </a:r>
            <a:br>
              <a:rPr lang="sk-SK" sz="1400" dirty="0"/>
            </a:br>
            <a:r>
              <a:rPr lang="sk-SK" sz="1400" dirty="0"/>
              <a:t>a zdravotných služieb, iných partnerov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sz="1400" dirty="0"/>
              <a:t>chýba </a:t>
            </a:r>
            <a:r>
              <a:rPr lang="sk-SK" sz="1400" b="1" dirty="0"/>
              <a:t>koordinácia a integrácia služieb </a:t>
            </a:r>
            <a:r>
              <a:rPr lang="sk-SK" sz="1400" dirty="0"/>
              <a:t>pre ľudí bez domova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sz="1400" b="1" dirty="0"/>
              <a:t>zintenzívnila sa spolupráca </a:t>
            </a:r>
            <a:r>
              <a:rPr lang="sk-SK" sz="1400" dirty="0"/>
              <a:t>Mesta Košice a poskytovateľov služieb – základ pre spoluprácu na systémových riešeniach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A2609C-5651-4FB8-8857-CDBE1F388F6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11225" y="1971223"/>
            <a:ext cx="10362623" cy="430887"/>
          </a:xfrm>
        </p:spPr>
        <p:txBody>
          <a:bodyPr/>
          <a:lstStyle/>
          <a:p>
            <a:pPr marL="0"/>
            <a:r>
              <a:rPr lang="sk-SK" sz="2800" dirty="0"/>
              <a:t>Pandémia zvýraznila potrebu systémových riešení</a:t>
            </a:r>
          </a:p>
        </p:txBody>
      </p:sp>
    </p:spTree>
    <p:extLst>
      <p:ext uri="{BB962C8B-B14F-4D97-AF65-F5344CB8AC3E}">
        <p14:creationId xmlns:p14="http://schemas.microsoft.com/office/powerpoint/2010/main" val="524005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 txBox="1">
            <a:spLocks noGrp="1"/>
          </p:cNvSpPr>
          <p:nvPr>
            <p:ph type="title"/>
          </p:nvPr>
        </p:nvSpPr>
        <p:spPr>
          <a:xfrm>
            <a:off x="918151" y="808850"/>
            <a:ext cx="10153121" cy="656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68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4400"/>
              <a:buFont typeface="Sanchez"/>
              <a:buNone/>
            </a:pPr>
            <a:r>
              <a:rPr lang="sk-SK" dirty="0"/>
              <a:t>Riešenie bytovej núdze v Košiciach</a:t>
            </a:r>
            <a:endParaRPr dirty="0"/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2BE87E4-AB84-488E-917F-D44EDA222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152" y="2839937"/>
            <a:ext cx="10362623" cy="3468788"/>
          </a:xfrm>
          <a:solidFill>
            <a:schemeClr val="bg1">
              <a:lumMod val="95000"/>
            </a:schemeClr>
          </a:solidFill>
        </p:spPr>
        <p:txBody>
          <a:bodyPr tIns="108000" numCol="2"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sz="1500" dirty="0"/>
              <a:t>Dopracovanie a sfunkčnenie</a:t>
            </a:r>
            <a:r>
              <a:rPr lang="sk-SK" sz="1500" b="1" dirty="0"/>
              <a:t> opatrení </a:t>
            </a:r>
            <a:r>
              <a:rPr lang="sk-SK" sz="1500" dirty="0"/>
              <a:t>na zabezpečenie starostlivosti o ľudí v bytovej núdzi </a:t>
            </a:r>
            <a:br>
              <a:rPr lang="sk-SK" sz="1500" dirty="0"/>
            </a:br>
            <a:r>
              <a:rPr lang="sk-SK" sz="1500" dirty="0"/>
              <a:t>v meste Košice a blízkom okolí v kontexte pandémie COVID-19 – informovanosť a prevencia, karanténne zariadenie, preventívne ubytovanie, terénna práca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sz="1500" dirty="0"/>
              <a:t>Pokračovanie prípravy </a:t>
            </a:r>
            <a:r>
              <a:rPr lang="sk-SK" sz="1500" b="1" dirty="0"/>
              <a:t>Koncepcie na prevenciu </a:t>
            </a:r>
            <a:br>
              <a:rPr lang="sk-SK" sz="1500" b="1" dirty="0"/>
            </a:br>
            <a:r>
              <a:rPr lang="sk-SK" sz="1500" b="1" dirty="0"/>
              <a:t>a ukončovanie bytovej núdze v meste Košice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sz="1500" b="1" dirty="0"/>
              <a:t>Mapovanie bytovej núdze v Košiciach</a:t>
            </a:r>
            <a:r>
              <a:rPr lang="sk-SK" sz="1500" dirty="0"/>
              <a:t> – jeseň 2020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sz="1500" b="1" dirty="0"/>
              <a:t>Realizácia pilotných projektov </a:t>
            </a:r>
            <a:r>
              <a:rPr lang="sk-SK" sz="1500" dirty="0"/>
              <a:t>– ETP Slovensko (Svojpomocná výstavba domov na Luníku IX prostredníctvom programu mikropôžičiek), Nadácia DEDO (</a:t>
            </a:r>
            <a:r>
              <a:rPr lang="sk-SK" sz="1500" dirty="0" err="1"/>
              <a:t>Housing</a:t>
            </a:r>
            <a:r>
              <a:rPr lang="sk-SK" sz="1500" dirty="0"/>
              <a:t> </a:t>
            </a:r>
            <a:r>
              <a:rPr lang="sk-SK" sz="1500" dirty="0" err="1"/>
              <a:t>First</a:t>
            </a:r>
            <a:r>
              <a:rPr lang="sk-SK" sz="1500" dirty="0"/>
              <a:t> pre rodiny v Košiciach)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sk-SK" sz="1500" b="1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sz="1500" b="1" dirty="0"/>
              <a:t>Budovanie partnerstva</a:t>
            </a:r>
            <a:r>
              <a:rPr lang="sk-SK" sz="1500" dirty="0"/>
              <a:t> medzi Mestom Košice, poskytovateľmi služieb a kľúčovými partnermi – sieťovanie a integrácia služieb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sz="1500" dirty="0"/>
              <a:t>Budovanie </a:t>
            </a:r>
            <a:r>
              <a:rPr lang="sk-SK" sz="1500" b="1" dirty="0"/>
              <a:t>integrovaných terénnych zdravotných </a:t>
            </a:r>
            <a:br>
              <a:rPr lang="sk-SK" sz="1500" b="1" dirty="0"/>
            </a:br>
            <a:r>
              <a:rPr lang="sk-SK" sz="1500" b="1" dirty="0"/>
              <a:t>a sociálnych služie</a:t>
            </a:r>
            <a:r>
              <a:rPr lang="sk-SK" sz="1500" dirty="0"/>
              <a:t>b pre ľudí bez domova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sz="1500" dirty="0"/>
              <a:t>Spolupráca </a:t>
            </a:r>
            <a:r>
              <a:rPr lang="sk-SK" sz="1500" b="1" dirty="0"/>
              <a:t>na advokácii </a:t>
            </a:r>
            <a:r>
              <a:rPr lang="sk-SK" sz="1500" dirty="0"/>
              <a:t>riešení bytovej núdze na národnej úrovni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sz="1500" b="1" dirty="0"/>
              <a:t>Výmena skúseností</a:t>
            </a:r>
            <a:r>
              <a:rPr lang="sk-SK" sz="1500" dirty="0"/>
              <a:t> a učenie sa navzájom</a:t>
            </a:r>
          </a:p>
          <a:p>
            <a:pPr marL="228600" indent="0"/>
            <a:r>
              <a:rPr lang="sk-SK" sz="1500" dirty="0"/>
              <a:t>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A2609C-5651-4FB8-8857-CDBE1F388F6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11224" y="2121535"/>
            <a:ext cx="10160049" cy="430887"/>
          </a:xfrm>
        </p:spPr>
        <p:txBody>
          <a:bodyPr/>
          <a:lstStyle/>
          <a:p>
            <a:pPr marL="0"/>
            <a:r>
              <a:rPr lang="sk-SK" sz="2800" dirty="0"/>
              <a:t>Zameranie na koncepčné a systémové riešenia </a:t>
            </a:r>
          </a:p>
        </p:txBody>
      </p:sp>
    </p:spTree>
    <p:extLst>
      <p:ext uri="{BB962C8B-B14F-4D97-AF65-F5344CB8AC3E}">
        <p14:creationId xmlns:p14="http://schemas.microsoft.com/office/powerpoint/2010/main" val="3098016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 txBox="1">
            <a:spLocks noGrp="1"/>
          </p:cNvSpPr>
          <p:nvPr>
            <p:ph type="title"/>
          </p:nvPr>
        </p:nvSpPr>
        <p:spPr>
          <a:xfrm>
            <a:off x="918151" y="566782"/>
            <a:ext cx="10153121" cy="126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68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4400"/>
              <a:buFont typeface="Sanchez"/>
              <a:buNone/>
            </a:pPr>
            <a:r>
              <a:rPr lang="sk-SK" dirty="0"/>
              <a:t>Integrovaná terénna zdravotná </a:t>
            </a:r>
            <a:br>
              <a:rPr lang="sk-SK" dirty="0"/>
            </a:br>
            <a:r>
              <a:rPr lang="sk-SK" dirty="0"/>
              <a:t>a sociálna starostlivosť</a:t>
            </a:r>
            <a:endParaRPr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A2609C-5651-4FB8-8857-CDBE1F388F6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04297" y="4532723"/>
            <a:ext cx="3454761" cy="1477328"/>
          </a:xfrm>
        </p:spPr>
        <p:txBody>
          <a:bodyPr/>
          <a:lstStyle/>
          <a:p>
            <a:pPr marL="0"/>
            <a:r>
              <a:rPr lang="sk-SK" dirty="0"/>
              <a:t>Nový typ </a:t>
            </a:r>
            <a:br>
              <a:rPr lang="sk-SK" dirty="0"/>
            </a:br>
            <a:r>
              <a:rPr lang="sk-SK" dirty="0"/>
              <a:t>služby pre ľudí </a:t>
            </a:r>
            <a:br>
              <a:rPr lang="sk-SK" dirty="0"/>
            </a:br>
            <a:r>
              <a:rPr lang="sk-SK" dirty="0"/>
              <a:t>bez domova?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62ECDC0-E039-473D-8605-64411C2A06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0766" y="2388718"/>
            <a:ext cx="6705600" cy="4469282"/>
          </a:xfrm>
          <a:prstGeom prst="rect">
            <a:avLst/>
          </a:prstGeom>
        </p:spPr>
      </p:pic>
      <p:cxnSp>
        <p:nvCxnSpPr>
          <p:cNvPr id="5" name="Priama spojnica 4">
            <a:extLst>
              <a:ext uri="{FF2B5EF4-FFF2-40B4-BE49-F238E27FC236}">
                <a16:creationId xmlns:a16="http://schemas.microsoft.com/office/drawing/2014/main" id="{12DA80F3-BF90-8A48-8C83-4CC2C7916D15}"/>
              </a:ext>
            </a:extLst>
          </p:cNvPr>
          <p:cNvCxnSpPr/>
          <p:nvPr/>
        </p:nvCxnSpPr>
        <p:spPr>
          <a:xfrm flipH="1">
            <a:off x="0" y="2388718"/>
            <a:ext cx="12192000" cy="0"/>
          </a:xfrm>
          <a:prstGeom prst="line">
            <a:avLst/>
          </a:prstGeom>
          <a:ln>
            <a:solidFill>
              <a:srgbClr val="66C6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avouholník 6">
            <a:extLst>
              <a:ext uri="{FF2B5EF4-FFF2-40B4-BE49-F238E27FC236}">
                <a16:creationId xmlns:a16="http://schemas.microsoft.com/office/drawing/2014/main" id="{786E01FF-3F8F-9C4E-8322-681545C42D4C}"/>
              </a:ext>
            </a:extLst>
          </p:cNvPr>
          <p:cNvSpPr/>
          <p:nvPr/>
        </p:nvSpPr>
        <p:spPr>
          <a:xfrm>
            <a:off x="11486367" y="2387600"/>
            <a:ext cx="705632" cy="4470400"/>
          </a:xfrm>
          <a:prstGeom prst="rect">
            <a:avLst/>
          </a:prstGeom>
          <a:solidFill>
            <a:srgbClr val="66C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9700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 txBox="1">
            <a:spLocks noGrp="1"/>
          </p:cNvSpPr>
          <p:nvPr>
            <p:ph type="title"/>
          </p:nvPr>
        </p:nvSpPr>
        <p:spPr>
          <a:xfrm>
            <a:off x="918151" y="566782"/>
            <a:ext cx="10153121" cy="126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68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4400"/>
              <a:buFont typeface="Sanchez"/>
              <a:buNone/>
            </a:pPr>
            <a:r>
              <a:rPr lang="sk-SK" dirty="0"/>
              <a:t>Integrovaná terénna zdravotná </a:t>
            </a:r>
            <a:br>
              <a:rPr lang="sk-SK" dirty="0"/>
            </a:br>
            <a:r>
              <a:rPr lang="sk-SK" dirty="0"/>
              <a:t>a sociálna starostlivosť</a:t>
            </a:r>
            <a:endParaRPr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6B80341-B628-40CB-82CD-ECADFAAAA1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766" y="2387600"/>
            <a:ext cx="6705600" cy="4470400"/>
          </a:xfrm>
          <a:prstGeom prst="rect">
            <a:avLst/>
          </a:prstGeom>
        </p:spPr>
      </p:pic>
      <p:cxnSp>
        <p:nvCxnSpPr>
          <p:cNvPr id="4" name="Priama spojnica 3">
            <a:extLst>
              <a:ext uri="{FF2B5EF4-FFF2-40B4-BE49-F238E27FC236}">
                <a16:creationId xmlns:a16="http://schemas.microsoft.com/office/drawing/2014/main" id="{568D03B1-54F7-6B4C-8D39-5B91C962711E}"/>
              </a:ext>
            </a:extLst>
          </p:cNvPr>
          <p:cNvCxnSpPr/>
          <p:nvPr/>
        </p:nvCxnSpPr>
        <p:spPr>
          <a:xfrm flipH="1">
            <a:off x="0" y="2388718"/>
            <a:ext cx="12192000" cy="0"/>
          </a:xfrm>
          <a:prstGeom prst="line">
            <a:avLst/>
          </a:prstGeom>
          <a:ln>
            <a:solidFill>
              <a:srgbClr val="66C6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avouholník 1">
            <a:extLst>
              <a:ext uri="{FF2B5EF4-FFF2-40B4-BE49-F238E27FC236}">
                <a16:creationId xmlns:a16="http://schemas.microsoft.com/office/drawing/2014/main" id="{81548E82-2421-814D-921E-078E6F5D2DA4}"/>
              </a:ext>
            </a:extLst>
          </p:cNvPr>
          <p:cNvSpPr/>
          <p:nvPr/>
        </p:nvSpPr>
        <p:spPr>
          <a:xfrm>
            <a:off x="11486367" y="2387600"/>
            <a:ext cx="705632" cy="4470400"/>
          </a:xfrm>
          <a:prstGeom prst="rect">
            <a:avLst/>
          </a:prstGeom>
          <a:solidFill>
            <a:srgbClr val="66C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83825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00874CE3-E9B1-4C08-950D-CA6F0F6C0D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767" y="2387600"/>
            <a:ext cx="6705599" cy="4470399"/>
          </a:xfrm>
          <a:prstGeom prst="rect">
            <a:avLst/>
          </a:prstGeom>
        </p:spPr>
      </p:pic>
      <p:sp>
        <p:nvSpPr>
          <p:cNvPr id="7" name="Google Shape;134;p3">
            <a:extLst>
              <a:ext uri="{FF2B5EF4-FFF2-40B4-BE49-F238E27FC236}">
                <a16:creationId xmlns:a16="http://schemas.microsoft.com/office/drawing/2014/main" id="{ECC722AC-F3D9-E745-B714-90C23758F4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8151" y="566782"/>
            <a:ext cx="10153121" cy="126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68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4400"/>
              <a:buFont typeface="Sanchez"/>
              <a:buNone/>
            </a:pPr>
            <a:r>
              <a:rPr lang="sk-SK" dirty="0"/>
              <a:t>Integrovaná terénna zdravotná </a:t>
            </a:r>
            <a:br>
              <a:rPr lang="sk-SK" dirty="0"/>
            </a:br>
            <a:r>
              <a:rPr lang="sk-SK" dirty="0"/>
              <a:t>a sociálna starostlivosť</a:t>
            </a:r>
            <a:endParaRPr dirty="0"/>
          </a:p>
        </p:txBody>
      </p:sp>
      <p:cxnSp>
        <p:nvCxnSpPr>
          <p:cNvPr id="8" name="Priama spojnica 7">
            <a:extLst>
              <a:ext uri="{FF2B5EF4-FFF2-40B4-BE49-F238E27FC236}">
                <a16:creationId xmlns:a16="http://schemas.microsoft.com/office/drawing/2014/main" id="{7E371E49-F44E-604D-9B2A-239B58545FA6}"/>
              </a:ext>
            </a:extLst>
          </p:cNvPr>
          <p:cNvCxnSpPr/>
          <p:nvPr/>
        </p:nvCxnSpPr>
        <p:spPr>
          <a:xfrm flipH="1">
            <a:off x="0" y="2388718"/>
            <a:ext cx="12192000" cy="0"/>
          </a:xfrm>
          <a:prstGeom prst="line">
            <a:avLst/>
          </a:prstGeom>
          <a:ln>
            <a:solidFill>
              <a:srgbClr val="66C6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avouholník 8">
            <a:extLst>
              <a:ext uri="{FF2B5EF4-FFF2-40B4-BE49-F238E27FC236}">
                <a16:creationId xmlns:a16="http://schemas.microsoft.com/office/drawing/2014/main" id="{62565A5C-C213-D340-B78F-5D092143BB18}"/>
              </a:ext>
            </a:extLst>
          </p:cNvPr>
          <p:cNvSpPr/>
          <p:nvPr/>
        </p:nvSpPr>
        <p:spPr>
          <a:xfrm>
            <a:off x="11486367" y="2387600"/>
            <a:ext cx="705632" cy="4470400"/>
          </a:xfrm>
          <a:prstGeom prst="rect">
            <a:avLst/>
          </a:prstGeom>
          <a:solidFill>
            <a:srgbClr val="66C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0336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76DC61BF-D3C3-42C2-8FC0-8950BD5E07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5818" y="2404300"/>
            <a:ext cx="6680548" cy="4453699"/>
          </a:xfrm>
          <a:prstGeom prst="rect">
            <a:avLst/>
          </a:prstGeom>
        </p:spPr>
      </p:pic>
      <p:sp>
        <p:nvSpPr>
          <p:cNvPr id="6" name="Google Shape;134;p3">
            <a:extLst>
              <a:ext uri="{FF2B5EF4-FFF2-40B4-BE49-F238E27FC236}">
                <a16:creationId xmlns:a16="http://schemas.microsoft.com/office/drawing/2014/main" id="{D4A5DE0B-A801-454E-81E0-E7B9C0B5B7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8151" y="566782"/>
            <a:ext cx="10153121" cy="126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68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4400"/>
              <a:buFont typeface="Sanchez"/>
              <a:buNone/>
            </a:pPr>
            <a:r>
              <a:rPr lang="sk-SK" dirty="0"/>
              <a:t>Integrovaná terénna zdravotná </a:t>
            </a:r>
            <a:br>
              <a:rPr lang="sk-SK" dirty="0"/>
            </a:br>
            <a:r>
              <a:rPr lang="sk-SK" dirty="0"/>
              <a:t>a sociálna starostlivosť</a:t>
            </a:r>
            <a:endParaRPr dirty="0"/>
          </a:p>
        </p:txBody>
      </p:sp>
      <p:cxnSp>
        <p:nvCxnSpPr>
          <p:cNvPr id="7" name="Priama spojnica 6">
            <a:extLst>
              <a:ext uri="{FF2B5EF4-FFF2-40B4-BE49-F238E27FC236}">
                <a16:creationId xmlns:a16="http://schemas.microsoft.com/office/drawing/2014/main" id="{F46B2A62-0472-1F41-AF49-6361D980248D}"/>
              </a:ext>
            </a:extLst>
          </p:cNvPr>
          <p:cNvCxnSpPr/>
          <p:nvPr/>
        </p:nvCxnSpPr>
        <p:spPr>
          <a:xfrm flipH="1">
            <a:off x="0" y="2388718"/>
            <a:ext cx="12192000" cy="0"/>
          </a:xfrm>
          <a:prstGeom prst="line">
            <a:avLst/>
          </a:prstGeom>
          <a:ln>
            <a:solidFill>
              <a:srgbClr val="66C6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avouholník 7">
            <a:extLst>
              <a:ext uri="{FF2B5EF4-FFF2-40B4-BE49-F238E27FC236}">
                <a16:creationId xmlns:a16="http://schemas.microsoft.com/office/drawing/2014/main" id="{DF352747-EFA7-CF44-B109-CA2977334D95}"/>
              </a:ext>
            </a:extLst>
          </p:cNvPr>
          <p:cNvSpPr/>
          <p:nvPr/>
        </p:nvSpPr>
        <p:spPr>
          <a:xfrm>
            <a:off x="11486367" y="2387600"/>
            <a:ext cx="705632" cy="4470400"/>
          </a:xfrm>
          <a:prstGeom prst="rect">
            <a:avLst/>
          </a:prstGeom>
          <a:solidFill>
            <a:srgbClr val="66C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60836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 txBox="1">
            <a:spLocks noGrp="1"/>
          </p:cNvSpPr>
          <p:nvPr>
            <p:ph type="title"/>
          </p:nvPr>
        </p:nvSpPr>
        <p:spPr>
          <a:xfrm>
            <a:off x="911225" y="2723967"/>
            <a:ext cx="10515600" cy="878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68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4400"/>
              <a:buFont typeface="Sanchez"/>
              <a:buNone/>
            </a:pPr>
            <a:r>
              <a:rPr lang="sk-SK" dirty="0"/>
              <a:t>Ďakujem za pozornosť</a:t>
            </a:r>
            <a:endParaRPr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584D7EE-3366-4C49-B034-1EBE51E9D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4593071"/>
            <a:ext cx="10515600" cy="1428063"/>
          </a:xfrm>
        </p:spPr>
        <p:txBody>
          <a:bodyPr/>
          <a:lstStyle/>
          <a:p>
            <a:pPr marL="0"/>
            <a:r>
              <a:rPr lang="sk-SK" dirty="0"/>
              <a:t>Alena </a:t>
            </a:r>
            <a:r>
              <a:rPr lang="sk-SK" dirty="0" err="1"/>
              <a:t>Vachnová</a:t>
            </a:r>
            <a:endParaRPr lang="sk-SK" dirty="0"/>
          </a:p>
          <a:p>
            <a:pPr marL="0"/>
            <a:r>
              <a:rPr lang="sk-SK" dirty="0" err="1"/>
              <a:t>Development</a:t>
            </a:r>
            <a:r>
              <a:rPr lang="sk-SK" dirty="0"/>
              <a:t> Manager</a:t>
            </a:r>
          </a:p>
          <a:p>
            <a:pPr marL="0"/>
            <a:r>
              <a:rPr lang="sk-SK" dirty="0">
                <a:hlinkClick r:id="rId3"/>
              </a:rPr>
              <a:t>vachnova@nadaciadedo.sk</a:t>
            </a:r>
            <a:r>
              <a:rPr lang="sk-SK" dirty="0"/>
              <a:t> , 0905 584 388</a:t>
            </a:r>
          </a:p>
        </p:txBody>
      </p:sp>
    </p:spTree>
    <p:extLst>
      <p:ext uri="{BB962C8B-B14F-4D97-AF65-F5344CB8AC3E}">
        <p14:creationId xmlns:p14="http://schemas.microsoft.com/office/powerpoint/2010/main" val="2002914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6"/>
          <p:cNvSpPr txBox="1">
            <a:spLocks noGrp="1"/>
          </p:cNvSpPr>
          <p:nvPr>
            <p:ph type="title"/>
          </p:nvPr>
        </p:nvSpPr>
        <p:spPr>
          <a:xfrm>
            <a:off x="918152" y="559571"/>
            <a:ext cx="7941830" cy="141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0" rIns="90000" bIns="468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3959"/>
              <a:buFont typeface="Sanchez"/>
              <a:buNone/>
            </a:pPr>
            <a:r>
              <a:rPr lang="sk-SK" dirty="0"/>
              <a:t>Kontakty</a:t>
            </a:r>
            <a:br>
              <a:rPr lang="sk-SK" sz="3959" dirty="0"/>
            </a:br>
            <a:endParaRPr sz="3959" dirty="0"/>
          </a:p>
        </p:txBody>
      </p:sp>
      <p:sp>
        <p:nvSpPr>
          <p:cNvPr id="272" name="Google Shape;272;p16"/>
          <p:cNvSpPr txBox="1">
            <a:spLocks noGrp="1"/>
          </p:cNvSpPr>
          <p:nvPr>
            <p:ph type="body" idx="3"/>
          </p:nvPr>
        </p:nvSpPr>
        <p:spPr>
          <a:xfrm>
            <a:off x="911226" y="3085467"/>
            <a:ext cx="5909300" cy="2131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1600"/>
              <a:buNone/>
            </a:pPr>
            <a:r>
              <a:rPr lang="sk-SK" b="1"/>
              <a:t>Nadácia DEDO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1600"/>
              <a:buNone/>
            </a:pPr>
            <a:r>
              <a:rPr lang="sk-SK"/>
              <a:t>Hemerkova 28, 040 23 Košice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1600"/>
              <a:buNone/>
            </a:pPr>
            <a:br>
              <a:rPr lang="sk-SK"/>
            </a:br>
            <a:r>
              <a:rPr lang="sk-SK"/>
              <a:t>Office: Mlynská 26, 040 01 Košice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1600"/>
              <a:buNone/>
            </a:pPr>
            <a:r>
              <a:rPr lang="sk-SK"/>
              <a:t>Email: info@nadaciadedo.sk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1600"/>
              <a:buNone/>
            </a:pPr>
            <a:r>
              <a:rPr lang="sk-SK"/>
              <a:t>www.nadaciadedo.sk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1600"/>
              <a:buNone/>
            </a:pPr>
            <a:endParaRPr/>
          </a:p>
        </p:txBody>
      </p:sp>
      <p:pic>
        <p:nvPicPr>
          <p:cNvPr id="273" name="Google Shape;273;p16" descr="Obrázok, na ktorom je vnútri, osoba, krájajúci, jedlo&#10;&#10;Automaticky generovaný popis"/>
          <p:cNvPicPr preferRelativeResize="0">
            <a:picLocks noGrp="1"/>
          </p:cNvPicPr>
          <p:nvPr>
            <p:ph type="pic" idx="6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0210" y="0"/>
            <a:ext cx="4891791" cy="6843713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6"/>
          <p:cNvSpPr/>
          <p:nvPr/>
        </p:nvSpPr>
        <p:spPr>
          <a:xfrm>
            <a:off x="11499273" y="3429000"/>
            <a:ext cx="692727" cy="3428999"/>
          </a:xfrm>
          <a:prstGeom prst="rect">
            <a:avLst/>
          </a:prstGeom>
          <a:solidFill>
            <a:srgbClr val="66C6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p16" descr="Obrázok, na ktorom je kreslenie&#10;&#10;Automaticky generovaný popis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152" y="5202786"/>
            <a:ext cx="385992" cy="385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CB111E1E-2E73-F845-BC3A-18AA192D0B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2815" y="5227765"/>
            <a:ext cx="361013" cy="36101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"/>
          <p:cNvSpPr txBox="1"/>
          <p:nvPr/>
        </p:nvSpPr>
        <p:spPr>
          <a:xfrm>
            <a:off x="4169302" y="762761"/>
            <a:ext cx="756867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7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rPr>
              <a:t>Od roku </a:t>
            </a:r>
            <a:r>
              <a:rPr lang="sk-SK" sz="2700" b="1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rPr>
              <a:t>1997</a:t>
            </a:r>
            <a:r>
              <a:rPr lang="sk-SK" sz="27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rPr>
              <a:t> prinášame </a:t>
            </a:r>
            <a:r>
              <a:rPr lang="sk-SK" sz="2700" b="1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rPr>
              <a:t>inovatívne riešenia </a:t>
            </a:r>
            <a:r>
              <a:rPr lang="sk-SK" sz="27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rPr>
              <a:t>bytovej núdze a bezdomovectva na Slovensku</a:t>
            </a:r>
            <a:endParaRPr/>
          </a:p>
        </p:txBody>
      </p:sp>
      <p:pic>
        <p:nvPicPr>
          <p:cNvPr id="119" name="Google Shape;119;p1" descr="Obrázok, na ktorom je kreslenie&#10;&#10;Automaticky generovaný popi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713" y="549275"/>
            <a:ext cx="1073763" cy="102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" descr="Obrázok, na ktorom je fotografia, počítač&#10;&#10;Automaticky generovaný popi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068643"/>
            <a:ext cx="12213088" cy="383922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"/>
          <p:cNvSpPr txBox="1"/>
          <p:nvPr/>
        </p:nvSpPr>
        <p:spPr>
          <a:xfrm>
            <a:off x="475988" y="6158110"/>
            <a:ext cx="374528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200" b="0" i="0" u="none" strike="noStrike" cap="none">
                <a:solidFill>
                  <a:srgbClr val="262161"/>
                </a:solidFill>
                <a:latin typeface="Sanchez"/>
                <a:ea typeface="Sanchez"/>
                <a:cs typeface="Sanchez"/>
                <a:sym typeface="Sanchez"/>
              </a:rPr>
              <a:t>RODINA PATRÍ DOMOV</a:t>
            </a:r>
            <a:endParaRPr/>
          </a:p>
        </p:txBody>
      </p:sp>
      <p:pic>
        <p:nvPicPr>
          <p:cNvPr id="122" name="Google Shape;12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17200" y="5990531"/>
            <a:ext cx="7353300" cy="7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"/>
          <p:cNvSpPr txBox="1">
            <a:spLocks noGrp="1"/>
          </p:cNvSpPr>
          <p:nvPr>
            <p:ph type="title"/>
          </p:nvPr>
        </p:nvSpPr>
        <p:spPr>
          <a:xfrm>
            <a:off x="918152" y="504152"/>
            <a:ext cx="6618721" cy="135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468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3200"/>
              <a:buFont typeface="Sanchez"/>
              <a:buNone/>
            </a:pPr>
            <a:r>
              <a:rPr lang="sk-SK" sz="3200"/>
              <a:t>Inovujeme systém v oblasti napĺňania práv ľudí a rodín v bytovej a komplexnej núdzi</a:t>
            </a:r>
            <a:endParaRPr/>
          </a:p>
        </p:txBody>
      </p:sp>
      <p:sp>
        <p:nvSpPr>
          <p:cNvPr id="146" name="Google Shape;146;p4"/>
          <p:cNvSpPr txBox="1">
            <a:spLocks noGrp="1"/>
          </p:cNvSpPr>
          <p:nvPr>
            <p:ph type="body" idx="1"/>
          </p:nvPr>
        </p:nvSpPr>
        <p:spPr>
          <a:xfrm>
            <a:off x="918152" y="3196338"/>
            <a:ext cx="6009121" cy="3522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2200"/>
              <a:buFont typeface="Calibri"/>
              <a:buAutoNum type="arabicPeriod"/>
            </a:pPr>
            <a:r>
              <a:rPr lang="sk-SK" sz="2200" dirty="0"/>
              <a:t>Budujeme </a:t>
            </a:r>
            <a:r>
              <a:rPr lang="sk-SK" sz="2200" b="1" dirty="0">
                <a:latin typeface="Exo 2"/>
                <a:ea typeface="Exo 2"/>
                <a:cs typeface="Exo 2"/>
                <a:sym typeface="Exo 2"/>
              </a:rPr>
              <a:t>krízové ubytovanie </a:t>
            </a:r>
            <a:r>
              <a:rPr lang="sk-SK" sz="2200" dirty="0">
                <a:latin typeface="Exo 2"/>
                <a:ea typeface="Exo 2"/>
                <a:cs typeface="Exo 2"/>
                <a:sym typeface="Exo 2"/>
              </a:rPr>
              <a:t>pre rodiny </a:t>
            </a:r>
            <a:br>
              <a:rPr lang="sk-SK" sz="2200" dirty="0">
                <a:latin typeface="Exo 2"/>
                <a:ea typeface="Exo 2"/>
                <a:cs typeface="Exo 2"/>
                <a:sym typeface="Exo 2"/>
              </a:rPr>
            </a:br>
            <a:r>
              <a:rPr lang="sk-SK" sz="2200" dirty="0">
                <a:latin typeface="Exo 2"/>
                <a:ea typeface="Exo 2"/>
                <a:cs typeface="Exo 2"/>
                <a:sym typeface="Exo 2"/>
              </a:rPr>
              <a:t>a mladých dospelých 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2200"/>
              <a:buFont typeface="Calibri"/>
              <a:buAutoNum type="arabicPeriod"/>
            </a:pPr>
            <a:r>
              <a:rPr lang="sk-SK" sz="2200" dirty="0"/>
              <a:t>Rozvíjame </a:t>
            </a:r>
            <a:r>
              <a:rPr lang="sk-SK" sz="2200" b="1" dirty="0">
                <a:latin typeface="Exo 2"/>
                <a:ea typeface="Exo 2"/>
                <a:cs typeface="Exo 2"/>
                <a:sym typeface="Exo 2"/>
              </a:rPr>
              <a:t>sociálne nájomné bývanie </a:t>
            </a:r>
            <a:br>
              <a:rPr lang="sk-SK" sz="2200" b="1" dirty="0">
                <a:latin typeface="Exo 2"/>
                <a:ea typeface="Exo 2"/>
                <a:cs typeface="Exo 2"/>
                <a:sym typeface="Exo 2"/>
              </a:rPr>
            </a:br>
            <a:r>
              <a:rPr lang="sk-SK" sz="2200" b="1" dirty="0">
                <a:latin typeface="Exo 2"/>
                <a:ea typeface="Exo 2"/>
                <a:cs typeface="Exo 2"/>
                <a:sym typeface="Exo 2"/>
              </a:rPr>
              <a:t>s odbornou podporou </a:t>
            </a:r>
            <a:r>
              <a:rPr lang="sk-SK" sz="2200" dirty="0"/>
              <a:t>ako dlhodobé plnohodnotné riešenie pre rodiny </a:t>
            </a:r>
            <a:br>
              <a:rPr lang="sk-SK" sz="2200" dirty="0"/>
            </a:br>
            <a:r>
              <a:rPr lang="sk-SK" sz="2200" dirty="0"/>
              <a:t>a jednotlivcov v bytovej a komplexnej núdzi, uplatňujeme prístup </a:t>
            </a:r>
            <a:r>
              <a:rPr lang="sk-SK" sz="2200" b="1" dirty="0" err="1">
                <a:latin typeface="Exo 2"/>
                <a:ea typeface="Exo 2"/>
                <a:cs typeface="Exo 2"/>
                <a:sym typeface="Exo 2"/>
              </a:rPr>
              <a:t>Housing</a:t>
            </a:r>
            <a:r>
              <a:rPr lang="sk-SK" sz="2200" b="1" dirty="0"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sk-SK" sz="2200" b="1" dirty="0" err="1">
                <a:latin typeface="Exo 2"/>
                <a:ea typeface="Exo 2"/>
                <a:cs typeface="Exo 2"/>
                <a:sym typeface="Exo 2"/>
              </a:rPr>
              <a:t>First</a:t>
            </a:r>
            <a:endParaRPr sz="2200" b="1" dirty="0">
              <a:latin typeface="Exo 2"/>
              <a:ea typeface="Exo 2"/>
              <a:cs typeface="Exo 2"/>
              <a:sym typeface="Exo 2"/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2200"/>
              <a:buFont typeface="Calibri"/>
              <a:buNone/>
            </a:pPr>
            <a:endParaRPr sz="2200" b="1" dirty="0">
              <a:latin typeface="Exo 2"/>
              <a:ea typeface="Exo 2"/>
              <a:cs typeface="Exo 2"/>
              <a:sym typeface="Exo 2"/>
            </a:endParaRPr>
          </a:p>
          <a:p>
            <a:pPr marL="496888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6C6B7"/>
              </a:buClr>
              <a:buSzPts val="1600"/>
              <a:buNone/>
            </a:pPr>
            <a:r>
              <a:rPr lang="sk-SK" dirty="0">
                <a:solidFill>
                  <a:srgbClr val="66C6B7"/>
                </a:solidFill>
              </a:rPr>
              <a:t>Služby nadačnej siete pre 350 klientov  </a:t>
            </a:r>
            <a:endParaRPr sz="2200" b="1" dirty="0">
              <a:solidFill>
                <a:srgbClr val="66C6B7"/>
              </a:solidFill>
              <a:latin typeface="Exo 2"/>
              <a:ea typeface="Exo 2"/>
              <a:cs typeface="Exo 2"/>
              <a:sym typeface="Exo 2"/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2200"/>
              <a:buFont typeface="Calibri"/>
              <a:buNone/>
            </a:pPr>
            <a:endParaRPr sz="2200" dirty="0"/>
          </a:p>
        </p:txBody>
      </p:sp>
      <p:pic>
        <p:nvPicPr>
          <p:cNvPr id="147" name="Google Shape;147;p4" descr="Obrázok, na ktorom je snímka obrazovky&#10;&#10;Automaticky generovaný popi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8919" y="0"/>
            <a:ext cx="42630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"/>
          <p:cNvSpPr txBox="1">
            <a:spLocks noGrp="1"/>
          </p:cNvSpPr>
          <p:nvPr>
            <p:ph type="title"/>
          </p:nvPr>
        </p:nvSpPr>
        <p:spPr>
          <a:xfrm>
            <a:off x="918151" y="559572"/>
            <a:ext cx="8405957" cy="143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0" rIns="90000" bIns="468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3959"/>
              <a:buFont typeface="Sanchez"/>
              <a:buNone/>
            </a:pPr>
            <a:r>
              <a:rPr lang="sk-SK" sz="3959" dirty="0"/>
              <a:t>Pilotný projekt </a:t>
            </a:r>
            <a:r>
              <a:rPr lang="sk-SK" sz="3959" dirty="0" err="1">
                <a:solidFill>
                  <a:srgbClr val="66C6B7"/>
                </a:solidFill>
              </a:rPr>
              <a:t>Housing</a:t>
            </a:r>
            <a:r>
              <a:rPr lang="sk-SK" sz="3959" dirty="0">
                <a:solidFill>
                  <a:srgbClr val="66C6B7"/>
                </a:solidFill>
              </a:rPr>
              <a:t> </a:t>
            </a:r>
            <a:r>
              <a:rPr lang="sk-SK" sz="3959" dirty="0" err="1">
                <a:solidFill>
                  <a:srgbClr val="66C6B7"/>
                </a:solidFill>
              </a:rPr>
              <a:t>First</a:t>
            </a:r>
            <a:br>
              <a:rPr lang="sk-SK" sz="3959" dirty="0"/>
            </a:br>
            <a:r>
              <a:rPr lang="sk-SK" sz="3959" dirty="0"/>
              <a:t>pre rodiny v Košiciach</a:t>
            </a:r>
            <a:br>
              <a:rPr lang="sk-SK" sz="3959" dirty="0"/>
            </a:br>
            <a:endParaRPr sz="3959" dirty="0"/>
          </a:p>
        </p:txBody>
      </p:sp>
      <p:sp>
        <p:nvSpPr>
          <p:cNvPr id="204" name="Google Shape;204;p8"/>
          <p:cNvSpPr txBox="1">
            <a:spLocks noGrp="1"/>
          </p:cNvSpPr>
          <p:nvPr>
            <p:ph type="body" idx="1"/>
          </p:nvPr>
        </p:nvSpPr>
        <p:spPr>
          <a:xfrm>
            <a:off x="917576" y="2013854"/>
            <a:ext cx="4901334" cy="335580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251975" tIns="251975" rIns="251975" bIns="251975" anchor="t" anchorCtr="0">
            <a:sp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1600"/>
              <a:buChar char="•"/>
            </a:pPr>
            <a:r>
              <a:rPr lang="sk-SK" dirty="0"/>
              <a:t>Cieľom je aplikovať </a:t>
            </a:r>
            <a:r>
              <a:rPr lang="sk-SK" dirty="0" err="1"/>
              <a:t>Housing</a:t>
            </a:r>
            <a:r>
              <a:rPr lang="sk-SK" dirty="0"/>
              <a:t> </a:t>
            </a:r>
            <a:r>
              <a:rPr lang="sk-SK" dirty="0" err="1"/>
              <a:t>First</a:t>
            </a:r>
            <a:r>
              <a:rPr lang="sk-SK" dirty="0"/>
              <a:t> prístup v lokálnych podmienkach pre skupinu rodín bez domova</a:t>
            </a:r>
            <a:endParaRPr dirty="0"/>
          </a:p>
          <a:p>
            <a:pPr marL="285750" lvl="0" indent="-2857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417C70"/>
              </a:buClr>
              <a:buSzPts val="1600"/>
              <a:buChar char="•"/>
            </a:pPr>
            <a:r>
              <a:rPr lang="sk-SK" dirty="0">
                <a:solidFill>
                  <a:srgbClr val="417C70"/>
                </a:solidFill>
              </a:rPr>
              <a:t>Získame skúsenosti, dáta o efektoch prístupu na životy rodín a efektivite </a:t>
            </a:r>
            <a:br>
              <a:rPr lang="sk-SK" dirty="0">
                <a:solidFill>
                  <a:srgbClr val="417C70"/>
                </a:solidFill>
              </a:rPr>
            </a:br>
            <a:r>
              <a:rPr lang="sk-SK" dirty="0">
                <a:solidFill>
                  <a:srgbClr val="417C70"/>
                </a:solidFill>
              </a:rPr>
              <a:t>v porovnaní s tradičným </a:t>
            </a:r>
            <a:r>
              <a:rPr lang="sk-SK" dirty="0" err="1">
                <a:solidFill>
                  <a:srgbClr val="417C70"/>
                </a:solidFill>
              </a:rPr>
              <a:t>Housing</a:t>
            </a:r>
            <a:r>
              <a:rPr lang="sk-SK" dirty="0">
                <a:solidFill>
                  <a:srgbClr val="417C70"/>
                </a:solidFill>
              </a:rPr>
              <a:t> </a:t>
            </a:r>
            <a:r>
              <a:rPr lang="sk-SK" dirty="0" err="1">
                <a:solidFill>
                  <a:srgbClr val="417C70"/>
                </a:solidFill>
              </a:rPr>
              <a:t>Ready</a:t>
            </a:r>
            <a:r>
              <a:rPr lang="sk-SK" dirty="0">
                <a:solidFill>
                  <a:srgbClr val="417C70"/>
                </a:solidFill>
              </a:rPr>
              <a:t> prístupom </a:t>
            </a:r>
            <a:endParaRPr dirty="0"/>
          </a:p>
          <a:p>
            <a:pPr marL="285750" lvl="0" indent="-2857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62161"/>
              </a:buClr>
              <a:buSzPts val="1600"/>
              <a:buChar char="•"/>
            </a:pPr>
            <a:r>
              <a:rPr lang="sk-SK" dirty="0"/>
              <a:t>Budeme rozširovať tento prístup na ďalšie skupiny ľudí bez domova s cieľom celonárodnej aplikácie prístupu</a:t>
            </a:r>
            <a:endParaRPr dirty="0"/>
          </a:p>
        </p:txBody>
      </p:sp>
      <p:sp>
        <p:nvSpPr>
          <p:cNvPr id="205" name="Google Shape;205;p8"/>
          <p:cNvSpPr txBox="1">
            <a:spLocks noGrp="1"/>
          </p:cNvSpPr>
          <p:nvPr>
            <p:ph type="body" idx="2"/>
          </p:nvPr>
        </p:nvSpPr>
        <p:spPr>
          <a:xfrm>
            <a:off x="917575" y="5636958"/>
            <a:ext cx="10806339" cy="72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2400"/>
              <a:buNone/>
            </a:pPr>
            <a:r>
              <a:rPr lang="sk-SK" sz="2200" dirty="0"/>
              <a:t>Spoločne začneme systematické </a:t>
            </a:r>
            <a:r>
              <a:rPr lang="sk-SK" sz="2200" dirty="0">
                <a:solidFill>
                  <a:srgbClr val="66C6B7"/>
                </a:solidFill>
              </a:rPr>
              <a:t>ukončovanie bezdomovectva </a:t>
            </a:r>
            <a:r>
              <a:rPr lang="sk-SK" sz="2200" dirty="0"/>
              <a:t>v Košiciach </a:t>
            </a:r>
            <a:endParaRPr sz="2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2400"/>
              <a:buNone/>
            </a:pPr>
            <a:endParaRPr sz="2200" dirty="0"/>
          </a:p>
        </p:txBody>
      </p:sp>
      <p:pic>
        <p:nvPicPr>
          <p:cNvPr id="206" name="Google Shape;206;p8" descr="Obrázok, na ktorom je osoba, vnútri, ruka, pomocou&#10;&#10;Automaticky generovaný popis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3" r="-867"/>
          <a:stretch/>
        </p:blipFill>
        <p:spPr>
          <a:xfrm>
            <a:off x="5775366" y="2037939"/>
            <a:ext cx="6373091" cy="333172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8"/>
          <p:cNvSpPr/>
          <p:nvPr/>
        </p:nvSpPr>
        <p:spPr>
          <a:xfrm>
            <a:off x="11430001" y="2037940"/>
            <a:ext cx="762000" cy="4820060"/>
          </a:xfrm>
          <a:prstGeom prst="rect">
            <a:avLst/>
          </a:prstGeom>
          <a:solidFill>
            <a:srgbClr val="FFBA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BA5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0680BE-80A0-554F-A394-FD48E19F5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152" y="768790"/>
            <a:ext cx="8927306" cy="733977"/>
          </a:xfrm>
        </p:spPr>
        <p:txBody>
          <a:bodyPr/>
          <a:lstStyle/>
          <a:p>
            <a:r>
              <a:rPr lang="sk-SK" dirty="0"/>
              <a:t>Ľudia bez domova v Košiciach 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2F99A99-448F-8D41-B235-1E1083FB0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2824" y="4714465"/>
            <a:ext cx="5482648" cy="1594260"/>
          </a:xfrm>
          <a:solidFill>
            <a:schemeClr val="bg1">
              <a:lumMod val="95000"/>
            </a:schemeClr>
          </a:solidFill>
        </p:spPr>
        <p:txBody>
          <a:bodyPr tIns="36000"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b="1" dirty="0">
                <a:latin typeface="Exo 2" pitchFamily="2" charset="0"/>
              </a:rPr>
              <a:t>426 osôb </a:t>
            </a:r>
            <a:r>
              <a:rPr lang="sk-SK" dirty="0"/>
              <a:t>– bez prístrešia (ETHOS 1)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b="1" dirty="0">
                <a:latin typeface="Exo 2" pitchFamily="2" charset="0"/>
              </a:rPr>
              <a:t>644 osôb </a:t>
            </a:r>
            <a:r>
              <a:rPr lang="sk-SK" dirty="0"/>
              <a:t>– bez bývania (ETHOS 2)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b="1" dirty="0">
                <a:latin typeface="Exo 2" pitchFamily="2" charset="0"/>
              </a:rPr>
              <a:t>127 osôb </a:t>
            </a:r>
            <a:r>
              <a:rPr lang="sk-SK" dirty="0"/>
              <a:t>– v neistom bývaní (ETHOS 3)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b="1" dirty="0">
                <a:latin typeface="Exo 2" pitchFamily="2" charset="0"/>
              </a:rPr>
              <a:t>806 osôb </a:t>
            </a:r>
            <a:r>
              <a:rPr lang="sk-SK" dirty="0"/>
              <a:t>– v nevyhovujúcom bývaní (ETHOS 4)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4D06E36-7129-6B4D-9FC8-9B414C5EFEA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85756" y="1867784"/>
            <a:ext cx="8489661" cy="492443"/>
          </a:xfrm>
        </p:spPr>
        <p:txBody>
          <a:bodyPr/>
          <a:lstStyle/>
          <a:p>
            <a:r>
              <a:rPr lang="sk-SK" dirty="0"/>
              <a:t>2000 ľudí bez domova</a:t>
            </a:r>
          </a:p>
        </p:txBody>
      </p:sp>
      <p:sp>
        <p:nvSpPr>
          <p:cNvPr id="5" name="Zástupný text 1">
            <a:extLst>
              <a:ext uri="{FF2B5EF4-FFF2-40B4-BE49-F238E27FC236}">
                <a16:creationId xmlns:a16="http://schemas.microsoft.com/office/drawing/2014/main" id="{78304268-AD28-7444-AD00-5802F613C73A}"/>
              </a:ext>
            </a:extLst>
          </p:cNvPr>
          <p:cNvSpPr txBox="1">
            <a:spLocks/>
          </p:cNvSpPr>
          <p:nvPr/>
        </p:nvSpPr>
        <p:spPr>
          <a:xfrm>
            <a:off x="1231429" y="2684233"/>
            <a:ext cx="3754056" cy="1189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0"/>
            <a:r>
              <a:rPr lang="sk-SK" b="1" dirty="0">
                <a:solidFill>
                  <a:schemeClr val="bg1"/>
                </a:solidFill>
                <a:highlight>
                  <a:srgbClr val="66C6B7"/>
                </a:highlight>
              </a:rPr>
              <a:t>500 jednotlivcov </a:t>
            </a:r>
          </a:p>
          <a:p>
            <a:pPr marL="228600" indent="0"/>
            <a:r>
              <a:rPr lang="sk-SK" b="1" dirty="0"/>
              <a:t>bez prístrešia </a:t>
            </a:r>
            <a:r>
              <a:rPr lang="sk-SK" dirty="0"/>
              <a:t>(na ulici, nocľahárne), </a:t>
            </a:r>
            <a:r>
              <a:rPr lang="sk-SK" b="1" dirty="0"/>
              <a:t>bez bývania </a:t>
            </a:r>
            <a:r>
              <a:rPr lang="sk-SK" dirty="0"/>
              <a:t>(útulky), </a:t>
            </a:r>
            <a:br>
              <a:rPr lang="sk-SK" dirty="0"/>
            </a:br>
            <a:r>
              <a:rPr lang="sk-SK" b="1" dirty="0"/>
              <a:t>v nevyhovujúcom bývaní </a:t>
            </a:r>
            <a:r>
              <a:rPr lang="sk-SK" dirty="0"/>
              <a:t>(osady)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FDD2DE31-65B3-014E-9F35-EE8736DD5BDE}"/>
              </a:ext>
            </a:extLst>
          </p:cNvPr>
          <p:cNvSpPr txBox="1"/>
          <p:nvPr/>
        </p:nvSpPr>
        <p:spPr>
          <a:xfrm>
            <a:off x="7903260" y="5554632"/>
            <a:ext cx="31937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rgbClr val="66C6B7"/>
                </a:solidFill>
                <a:latin typeface="Exo 2 Light" pitchFamily="2" charset="0"/>
              </a:rPr>
              <a:t>Kapacita pobytových zariadení krízovej intervencie: </a:t>
            </a:r>
            <a:r>
              <a:rPr lang="sk-SK" sz="1600" dirty="0">
                <a:solidFill>
                  <a:srgbClr val="262161"/>
                </a:solidFill>
                <a:latin typeface="Exo 2 Light" pitchFamily="2" charset="0"/>
              </a:rPr>
              <a:t>380 miest, </a:t>
            </a:r>
            <a:br>
              <a:rPr lang="sk-SK" sz="1600" dirty="0">
                <a:solidFill>
                  <a:srgbClr val="262161"/>
                </a:solidFill>
                <a:latin typeface="Exo 2 Light" pitchFamily="2" charset="0"/>
              </a:rPr>
            </a:br>
            <a:r>
              <a:rPr lang="sk-SK" sz="1600" dirty="0">
                <a:solidFill>
                  <a:srgbClr val="262161"/>
                </a:solidFill>
                <a:latin typeface="Exo 2 Light" pitchFamily="2" charset="0"/>
              </a:rPr>
              <a:t>v roku 2019 ju využilo 1177 osôb</a:t>
            </a:r>
          </a:p>
          <a:p>
            <a:pPr algn="ctr"/>
            <a:endParaRPr lang="sk-SK" sz="1600" dirty="0">
              <a:solidFill>
                <a:srgbClr val="262161"/>
              </a:solidFill>
              <a:latin typeface="Exo 2 Light" pitchFamily="2" charset="0"/>
            </a:endParaRPr>
          </a:p>
        </p:txBody>
      </p:sp>
      <p:sp>
        <p:nvSpPr>
          <p:cNvPr id="7" name="Zástupný text 1">
            <a:extLst>
              <a:ext uri="{FF2B5EF4-FFF2-40B4-BE49-F238E27FC236}">
                <a16:creationId xmlns:a16="http://schemas.microsoft.com/office/drawing/2014/main" id="{C257865C-399A-C546-9D78-B920D7F765CE}"/>
              </a:ext>
            </a:extLst>
          </p:cNvPr>
          <p:cNvSpPr txBox="1">
            <a:spLocks/>
          </p:cNvSpPr>
          <p:nvPr/>
        </p:nvSpPr>
        <p:spPr>
          <a:xfrm>
            <a:off x="6385119" y="2685930"/>
            <a:ext cx="5254920" cy="1189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0"/>
            <a:r>
              <a:rPr lang="sk-SK" b="1" dirty="0">
                <a:solidFill>
                  <a:schemeClr val="bg1"/>
                </a:solidFill>
                <a:highlight>
                  <a:srgbClr val="66C6B7"/>
                </a:highlight>
              </a:rPr>
              <a:t>250 rodín </a:t>
            </a:r>
          </a:p>
          <a:p>
            <a:pPr marL="228600" indent="0"/>
            <a:r>
              <a:rPr lang="sk-SK" b="1" dirty="0"/>
              <a:t>bez bývania </a:t>
            </a:r>
            <a:r>
              <a:rPr lang="sk-SK" dirty="0"/>
              <a:t>(útulky, zariadenia núdzového bývania), </a:t>
            </a:r>
            <a:br>
              <a:rPr lang="sk-SK" dirty="0"/>
            </a:br>
            <a:r>
              <a:rPr lang="sk-SK" b="1" dirty="0"/>
              <a:t>v neistom bývaní</a:t>
            </a:r>
            <a:r>
              <a:rPr lang="sk-SK" dirty="0"/>
              <a:t>, </a:t>
            </a:r>
            <a:br>
              <a:rPr lang="sk-SK" dirty="0"/>
            </a:br>
            <a:r>
              <a:rPr lang="sk-SK" b="1" dirty="0"/>
              <a:t>v nevyhovujúcom bývaní </a:t>
            </a:r>
            <a:r>
              <a:rPr lang="sk-SK" dirty="0"/>
              <a:t>(osady)</a:t>
            </a:r>
          </a:p>
        </p:txBody>
      </p:sp>
      <p:pic>
        <p:nvPicPr>
          <p:cNvPr id="9" name="Grafický objekt 8" descr="Rodina s dvomi deťmi">
            <a:extLst>
              <a:ext uri="{FF2B5EF4-FFF2-40B4-BE49-F238E27FC236}">
                <a16:creationId xmlns:a16="http://schemas.microsoft.com/office/drawing/2014/main" id="{00382610-2A43-E149-8582-ED25DDF7B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9720" y="2616011"/>
            <a:ext cx="1156318" cy="1156318"/>
          </a:xfrm>
          <a:prstGeom prst="rect">
            <a:avLst/>
          </a:prstGeom>
        </p:spPr>
      </p:pic>
      <p:sp>
        <p:nvSpPr>
          <p:cNvPr id="10" name="Zástupný text 1">
            <a:extLst>
              <a:ext uri="{FF2B5EF4-FFF2-40B4-BE49-F238E27FC236}">
                <a16:creationId xmlns:a16="http://schemas.microsoft.com/office/drawing/2014/main" id="{548018F1-BAFF-2147-A9BD-9C72E677D0A3}"/>
              </a:ext>
            </a:extLst>
          </p:cNvPr>
          <p:cNvSpPr txBox="1">
            <a:spLocks/>
          </p:cNvSpPr>
          <p:nvPr/>
        </p:nvSpPr>
        <p:spPr>
          <a:xfrm>
            <a:off x="710808" y="4600667"/>
            <a:ext cx="1897325" cy="122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16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16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161"/>
                </a:solidFill>
                <a:latin typeface="Exo 2 Regular"/>
                <a:ea typeface="Exo 2 Regular"/>
                <a:cs typeface="Exo 2 Regular"/>
                <a:sym typeface="Exo 2 Regula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0"/>
            <a:r>
              <a:rPr lang="sk-SK" sz="2000" b="1" dirty="0">
                <a:latin typeface="Exo 2" pitchFamily="2" charset="0"/>
              </a:rPr>
              <a:t>Apríl 2020</a:t>
            </a:r>
            <a:br>
              <a:rPr lang="sk-SK" b="1" dirty="0">
                <a:solidFill>
                  <a:srgbClr val="66C6B7"/>
                </a:solidFill>
                <a:latin typeface="Exo 2" pitchFamily="2" charset="0"/>
              </a:rPr>
            </a:br>
            <a:r>
              <a:rPr lang="sk-SK" sz="1400" dirty="0"/>
              <a:t>mapovanie </a:t>
            </a:r>
            <a:br>
              <a:rPr lang="sk-SK" sz="1400" dirty="0"/>
            </a:br>
            <a:r>
              <a:rPr lang="sk-SK" sz="1400" dirty="0"/>
              <a:t>v súvislosti </a:t>
            </a:r>
            <a:br>
              <a:rPr lang="sk-SK" sz="1400" dirty="0"/>
            </a:br>
            <a:r>
              <a:rPr lang="sk-SK" sz="1400" dirty="0"/>
              <a:t>s pandémiou COVID-19:</a:t>
            </a:r>
            <a:endParaRPr lang="sk-SK" dirty="0"/>
          </a:p>
        </p:txBody>
      </p:sp>
      <p:pic>
        <p:nvPicPr>
          <p:cNvPr id="12" name="Grafický objekt 11" descr="Chlap">
            <a:extLst>
              <a:ext uri="{FF2B5EF4-FFF2-40B4-BE49-F238E27FC236}">
                <a16:creationId xmlns:a16="http://schemas.microsoft.com/office/drawing/2014/main" id="{3A40CDA4-914F-B148-9654-DC5234B89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1071" y="2805896"/>
            <a:ext cx="776548" cy="776548"/>
          </a:xfrm>
          <a:prstGeom prst="rect">
            <a:avLst/>
          </a:prstGeom>
        </p:spPr>
      </p:pic>
      <p:cxnSp>
        <p:nvCxnSpPr>
          <p:cNvPr id="14" name="Priama spojnica 13">
            <a:extLst>
              <a:ext uri="{FF2B5EF4-FFF2-40B4-BE49-F238E27FC236}">
                <a16:creationId xmlns:a16="http://schemas.microsoft.com/office/drawing/2014/main" id="{1BF5F8BC-6F5A-D045-8FC1-AADC2CC07516}"/>
              </a:ext>
            </a:extLst>
          </p:cNvPr>
          <p:cNvCxnSpPr/>
          <p:nvPr/>
        </p:nvCxnSpPr>
        <p:spPr>
          <a:xfrm>
            <a:off x="5048115" y="2666115"/>
            <a:ext cx="0" cy="1257245"/>
          </a:xfrm>
          <a:prstGeom prst="line">
            <a:avLst/>
          </a:prstGeom>
          <a:ln w="12700">
            <a:solidFill>
              <a:srgbClr val="66C6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072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 txBox="1">
            <a:spLocks noGrp="1"/>
          </p:cNvSpPr>
          <p:nvPr>
            <p:ph type="title"/>
          </p:nvPr>
        </p:nvSpPr>
        <p:spPr>
          <a:xfrm>
            <a:off x="918151" y="808850"/>
            <a:ext cx="10153121" cy="656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68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4400"/>
              <a:buFont typeface="Sanchez"/>
              <a:buNone/>
            </a:pPr>
            <a:r>
              <a:rPr lang="sk-SK" dirty="0"/>
              <a:t>Riešenie bytovej núdze v Košiciach</a:t>
            </a:r>
            <a:endParaRPr dirty="0"/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2BE87E4-AB84-488E-917F-D44EDA222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152" y="4044389"/>
            <a:ext cx="10362623" cy="2264336"/>
          </a:xfrm>
          <a:solidFill>
            <a:schemeClr val="bg1">
              <a:lumMod val="95000"/>
            </a:schemeClr>
          </a:solidFill>
        </p:spPr>
        <p:txBody>
          <a:bodyPr lIns="0" tIns="144000" rIns="72000"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dirty="0"/>
              <a:t>iniciovanie procesu </a:t>
            </a:r>
            <a:r>
              <a:rPr lang="sk-SK" b="1" dirty="0"/>
              <a:t>Mestom Košice na jeseň 2019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dirty="0"/>
              <a:t>spolupráca s ETP Slovensko, Nadáciou DEDO, vytvorenie širšej skupiny organizácií a prizývanie odborníkov pre prípravu koncepcie (Inštitút pre výskum práce a rodiny, </a:t>
            </a:r>
            <a:br>
              <a:rPr lang="sk-SK" dirty="0"/>
            </a:br>
            <a:r>
              <a:rPr lang="sk-SK" dirty="0"/>
              <a:t>Platforma pro </a:t>
            </a:r>
            <a:r>
              <a:rPr lang="sk-SK" dirty="0" err="1"/>
              <a:t>sociální</a:t>
            </a:r>
            <a:r>
              <a:rPr lang="sk-SK" dirty="0"/>
              <a:t> </a:t>
            </a:r>
            <a:r>
              <a:rPr lang="sk-SK" dirty="0" err="1"/>
              <a:t>bydlení</a:t>
            </a:r>
            <a:r>
              <a:rPr lang="sk-SK" dirty="0"/>
              <a:t>, Proti prúdu)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dirty="0"/>
              <a:t>zrealizované 2 stretnutia, dohoda o aktivitách a harmonograme prípravy koncepcie, začatie zberu dát</a:t>
            </a:r>
            <a:endParaRPr lang="sk-SK" b="1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b="1" dirty="0"/>
              <a:t>marec 2020 – zmena priorít, </a:t>
            </a:r>
            <a:r>
              <a:rPr lang="sk-SK" dirty="0"/>
              <a:t>zameranie sa na akútne opatrenia v súvislosti s pandémiou COVID-19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28600" indent="0"/>
            <a:endParaRPr lang="sk-SK" dirty="0"/>
          </a:p>
          <a:p>
            <a:pPr marL="228600" indent="0"/>
            <a:r>
              <a:rPr lang="sk-SK" dirty="0"/>
              <a:t>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A2609C-5651-4FB8-8857-CDBE1F388F6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11225" y="2813611"/>
            <a:ext cx="10160049" cy="861774"/>
          </a:xfrm>
        </p:spPr>
        <p:txBody>
          <a:bodyPr/>
          <a:lstStyle/>
          <a:p>
            <a:pPr marL="0"/>
            <a:r>
              <a:rPr lang="sk-SK" sz="2800" dirty="0"/>
              <a:t>Príprava Koncepcie prevencie a ukončovania</a:t>
            </a:r>
          </a:p>
          <a:p>
            <a:pPr marL="0"/>
            <a:r>
              <a:rPr lang="sk-SK" sz="2800" dirty="0"/>
              <a:t>bytovej núdze v meste Košice</a:t>
            </a:r>
          </a:p>
        </p:txBody>
      </p:sp>
    </p:spTree>
    <p:extLst>
      <p:ext uri="{BB962C8B-B14F-4D97-AF65-F5344CB8AC3E}">
        <p14:creationId xmlns:p14="http://schemas.microsoft.com/office/powerpoint/2010/main" val="297872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 txBox="1">
            <a:spLocks noGrp="1"/>
          </p:cNvSpPr>
          <p:nvPr>
            <p:ph type="title"/>
          </p:nvPr>
        </p:nvSpPr>
        <p:spPr>
          <a:xfrm>
            <a:off x="918151" y="808850"/>
            <a:ext cx="10153121" cy="656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68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161"/>
              </a:buClr>
              <a:buSzPts val="4400"/>
              <a:buFont typeface="Sanchez"/>
              <a:buNone/>
            </a:pPr>
            <a:r>
              <a:rPr lang="sk-SK" dirty="0"/>
              <a:t>Riešenie bytovej núdze v Košiciach</a:t>
            </a:r>
            <a:endParaRPr dirty="0"/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2BE87E4-AB84-488E-917F-D44EDA222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152" y="2916765"/>
            <a:ext cx="10362623" cy="3596770"/>
          </a:xfrm>
          <a:solidFill>
            <a:schemeClr val="bg1">
              <a:lumMod val="95000"/>
            </a:schemeClr>
          </a:solidFill>
        </p:spPr>
        <p:txBody>
          <a:bodyPr tIns="108000"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b="1" dirty="0"/>
              <a:t>Mesto Košice </a:t>
            </a:r>
            <a:r>
              <a:rPr lang="sk-SK" dirty="0"/>
              <a:t>– príprava opatrení v súvislosti s usmerneniami hlavného hygienika a uznesením vlády </a:t>
            </a:r>
            <a:br>
              <a:rPr lang="sk-SK" dirty="0"/>
            </a:br>
            <a:r>
              <a:rPr lang="sk-SK" dirty="0"/>
              <a:t>č 220/2020 (karanténne mestečko), podpora jednotlivých poskytovateľov služieb (flexibilný dotačný program), prizývanie poskytovateľov na krízový štáb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dirty="0"/>
              <a:t>MVO iniciovali spoluprácu s Mestom Košice s cieľom zosieťovať sa a reagovať na potreby poskytovateľov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dirty="0"/>
              <a:t>Vznik pracovnej skupiny (Mesto Košice, Nadácia DEDO, ETP Slovensko, LF UPJŠ) - výstupy: 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sk-SK" sz="1600" b="1" dirty="0"/>
              <a:t>Konkrétne riešenia </a:t>
            </a:r>
            <a:r>
              <a:rPr lang="sk-SK" sz="1600" dirty="0"/>
              <a:t>potrieb poskytovateľov služieb (konzultácie, výmena skúseností, zdieľanie informácií, aktivity v teréne – napr. testovanie)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sk-SK" sz="1600" b="1" dirty="0"/>
              <a:t>Mapovanie potrieb</a:t>
            </a:r>
            <a:r>
              <a:rPr lang="sk-SK" sz="1600" dirty="0"/>
              <a:t> subjektov podieľajúcich sa na pomoci ľuďom v bytovej núdzi v meste Košice a blízkom okolí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sk-SK" sz="1600" b="1" dirty="0"/>
              <a:t>Algoritmus</a:t>
            </a:r>
            <a:r>
              <a:rPr lang="sk-SK" sz="1600" dirty="0"/>
              <a:t> predchádzania vzniku a šírenia COVID-19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sk-SK" sz="1600" b="1" dirty="0"/>
              <a:t>Návrh opatrení </a:t>
            </a:r>
            <a:r>
              <a:rPr lang="sk-SK" sz="1600" dirty="0"/>
              <a:t>- Zabezpečenie starostlivosti o ľudí v bytovej núdzi v meste Košice a blízkom okolí v kontexte pandémie COVID-19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28600" indent="0"/>
            <a:endParaRPr lang="sk-SK" dirty="0"/>
          </a:p>
          <a:p>
            <a:pPr marL="228600" indent="0"/>
            <a:r>
              <a:rPr lang="sk-SK" dirty="0"/>
              <a:t>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A2609C-5651-4FB8-8857-CDBE1F388F6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23751" y="1808384"/>
            <a:ext cx="7381006" cy="861774"/>
          </a:xfrm>
        </p:spPr>
        <p:txBody>
          <a:bodyPr/>
          <a:lstStyle/>
          <a:p>
            <a:pPr marL="0"/>
            <a:r>
              <a:rPr lang="sk-SK" sz="2800" dirty="0"/>
              <a:t>Opatrenia na ochranu ľudí v bytovej núdzi</a:t>
            </a:r>
            <a:br>
              <a:rPr lang="sk-SK" sz="2800" dirty="0"/>
            </a:br>
            <a:r>
              <a:rPr lang="sk-SK" sz="2800" dirty="0"/>
              <a:t>v meste Košice počas pandémie</a:t>
            </a:r>
          </a:p>
        </p:txBody>
      </p:sp>
    </p:spTree>
    <p:extLst>
      <p:ext uri="{BB962C8B-B14F-4D97-AF65-F5344CB8AC3E}">
        <p14:creationId xmlns:p14="http://schemas.microsoft.com/office/powerpoint/2010/main" val="2887171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 txBox="1">
            <a:spLocks noGrp="1"/>
          </p:cNvSpPr>
          <p:nvPr>
            <p:ph type="title"/>
          </p:nvPr>
        </p:nvSpPr>
        <p:spPr>
          <a:xfrm>
            <a:off x="918152" y="566782"/>
            <a:ext cx="9041774" cy="126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6800" anchor="ctr" anchorCtr="0">
            <a:spAutoFit/>
          </a:bodyPr>
          <a:lstStyle/>
          <a:p>
            <a:pPr lvl="0"/>
            <a:r>
              <a:rPr lang="sk-SK" dirty="0"/>
              <a:t>Skúsenosti zo sociálnych služieb počas pandémie COVID 19 </a:t>
            </a:r>
            <a:endParaRPr dirty="0"/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2BE87E4-AB84-488E-917F-D44EDA222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152" y="2827522"/>
            <a:ext cx="10362623" cy="3490473"/>
          </a:xfrm>
          <a:solidFill>
            <a:schemeClr val="bg1">
              <a:lumMod val="95000"/>
            </a:schemeClr>
          </a:solidFill>
        </p:spPr>
        <p:txBody>
          <a:bodyPr tIns="108000" rIns="288000"/>
          <a:lstStyle/>
          <a:p>
            <a:pPr marL="228600" indent="0"/>
            <a:r>
              <a:rPr lang="sk-SK" b="1" dirty="0">
                <a:solidFill>
                  <a:srgbClr val="66C6B7"/>
                </a:solidFill>
              </a:rPr>
              <a:t>Skúsenosti z pohľadu klientov: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b="1" dirty="0"/>
              <a:t>zariadenia sa uzavreli </a:t>
            </a:r>
            <a:r>
              <a:rPr lang="sk-SK" dirty="0"/>
              <a:t>s cieľom chrániť existujúcich klientov pred COVID-19 – obmedzenie prijímania nových klientov, obmedzenie pohybu klientov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b="1" dirty="0"/>
              <a:t>zrušené</a:t>
            </a:r>
            <a:r>
              <a:rPr lang="sk-SK" dirty="0"/>
              <a:t> boli skupinové a komunitné aktivity, </a:t>
            </a:r>
            <a:r>
              <a:rPr lang="sk-SK" b="1" dirty="0"/>
              <a:t>znížila sa </a:t>
            </a:r>
            <a:r>
              <a:rPr lang="sk-SK" dirty="0"/>
              <a:t>miera kontaktu klientov s odbornými zamestnancami zariadení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b="1" dirty="0"/>
              <a:t>výpadky príjmov klientov </a:t>
            </a:r>
            <a:r>
              <a:rPr lang="sk-SK" dirty="0"/>
              <a:t>(strata zamestnania, brigád) – hrozba straty ubytovania/ bývania, zníženie potravinovej bezpečnosti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b="1" dirty="0"/>
              <a:t>zníženie dostupnosti zdravotnej starostlivosti</a:t>
            </a:r>
            <a:r>
              <a:rPr lang="sk-SK" dirty="0"/>
              <a:t> a liekov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b="1" dirty="0"/>
              <a:t>nárast napätia</a:t>
            </a:r>
            <a:r>
              <a:rPr lang="sk-SK" dirty="0"/>
              <a:t>, zdravotné problémy najzraniteľnejších klientov (aj v súvislosti so sťaženým manažovaním závislostí)  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A2609C-5651-4FB8-8857-CDBE1F388F6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11225" y="2159112"/>
            <a:ext cx="8489661" cy="430887"/>
          </a:xfrm>
        </p:spPr>
        <p:txBody>
          <a:bodyPr/>
          <a:lstStyle/>
          <a:p>
            <a:pPr marL="0"/>
            <a:r>
              <a:rPr lang="sk-SK" sz="2800" dirty="0"/>
              <a:t>Zníženie dostupnosti služieb</a:t>
            </a:r>
          </a:p>
        </p:txBody>
      </p:sp>
    </p:spTree>
    <p:extLst>
      <p:ext uri="{BB962C8B-B14F-4D97-AF65-F5344CB8AC3E}">
        <p14:creationId xmlns:p14="http://schemas.microsoft.com/office/powerpoint/2010/main" val="2854355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 txBox="1">
            <a:spLocks noGrp="1"/>
          </p:cNvSpPr>
          <p:nvPr>
            <p:ph type="title"/>
          </p:nvPr>
        </p:nvSpPr>
        <p:spPr>
          <a:xfrm>
            <a:off x="918152" y="566782"/>
            <a:ext cx="9041774" cy="126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6800" anchor="ctr" anchorCtr="0">
            <a:spAutoFit/>
          </a:bodyPr>
          <a:lstStyle/>
          <a:p>
            <a:pPr lvl="0"/>
            <a:r>
              <a:rPr lang="sk-SK" dirty="0"/>
              <a:t>Skúsenosti zo sociálnych služieb počas pandémie COVID 19 </a:t>
            </a:r>
            <a:endParaRPr dirty="0"/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2BE87E4-AB84-488E-917F-D44EDA222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152" y="2652160"/>
            <a:ext cx="10362623" cy="3656566"/>
          </a:xfrm>
          <a:solidFill>
            <a:schemeClr val="bg1">
              <a:lumMod val="95000"/>
            </a:schemeClr>
          </a:solidFill>
        </p:spPr>
        <p:txBody>
          <a:bodyPr tIns="72000"/>
          <a:lstStyle/>
          <a:p>
            <a:pPr marL="228600" indent="0"/>
            <a:r>
              <a:rPr lang="sk-SK" b="1" dirty="0">
                <a:solidFill>
                  <a:srgbClr val="66C6B7"/>
                </a:solidFill>
              </a:rPr>
              <a:t>Skúsenosti – z pohľadu manažmentov/pracovníkov zariadení a bývania s podporou: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b="1" dirty="0"/>
              <a:t>ako ochrániť klientov a zamestnancov? - </a:t>
            </a:r>
            <a:r>
              <a:rPr lang="sk-SK" dirty="0"/>
              <a:t>náročnosť sledovania a porozumenia usmernení/odporúčaní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dirty="0"/>
              <a:t>problémy pri zabezpečovaní </a:t>
            </a:r>
            <a:r>
              <a:rPr lang="sk-SK" b="1" dirty="0"/>
              <a:t>OOP a dezinfekcie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dirty="0"/>
              <a:t>problémy pri vytvorení </a:t>
            </a:r>
            <a:r>
              <a:rPr lang="sk-SK" b="1" dirty="0"/>
              <a:t>karanténnych priestorov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dirty="0"/>
              <a:t>potreba zabezpečovať </a:t>
            </a:r>
            <a:r>
              <a:rPr lang="sk-SK" b="1" dirty="0"/>
              <a:t>potraviny, lieky a iné základné potreby </a:t>
            </a:r>
            <a:r>
              <a:rPr lang="sk-SK" dirty="0"/>
              <a:t>pre klientov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dirty="0"/>
              <a:t>nejasné a nefunkčné procesy pri potrebe </a:t>
            </a:r>
            <a:r>
              <a:rPr lang="sk-SK" b="1" dirty="0"/>
              <a:t>testovania</a:t>
            </a:r>
            <a:r>
              <a:rPr lang="sk-SK" dirty="0"/>
              <a:t> </a:t>
            </a:r>
            <a:r>
              <a:rPr lang="sk-SK" dirty="0" err="1"/>
              <a:t>suspektných</a:t>
            </a:r>
            <a:r>
              <a:rPr lang="sk-SK" dirty="0"/>
              <a:t>/prijímaných klientov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b="1" dirty="0"/>
              <a:t>ťažkosti pri zabezpečovaní zdravotnej starostlivosti </a:t>
            </a:r>
            <a:r>
              <a:rPr lang="sk-SK" dirty="0"/>
              <a:t>pre klientov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dirty="0"/>
              <a:t>potreba rýchlo zmeniť </a:t>
            </a:r>
            <a:r>
              <a:rPr lang="sk-SK" b="1" dirty="0"/>
              <a:t>spôsob práce odborných pracovníkov </a:t>
            </a:r>
            <a:r>
              <a:rPr lang="sk-SK" dirty="0"/>
              <a:t>– telefonický/online kontakt s klientmi, zvýšenie intenzity kontaktu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sk-SK" b="1" dirty="0"/>
              <a:t>nedostatočné sieťovanie, koordinácia a podpora</a:t>
            </a:r>
            <a:r>
              <a:rPr lang="sk-SK" dirty="0"/>
              <a:t>, poskytovatelia riešili situáciu individuálne</a:t>
            </a:r>
          </a:p>
          <a:p>
            <a:pPr marL="228600" indent="0"/>
            <a:endParaRPr lang="sk-SK" dirty="0"/>
          </a:p>
          <a:p>
            <a:pPr marL="228600" indent="0"/>
            <a:endParaRPr lang="sk-SK" dirty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A2609C-5651-4FB8-8857-CDBE1F388F6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11225" y="1958696"/>
            <a:ext cx="8489661" cy="430887"/>
          </a:xfrm>
        </p:spPr>
        <p:txBody>
          <a:bodyPr/>
          <a:lstStyle/>
          <a:p>
            <a:pPr marL="0"/>
            <a:r>
              <a:rPr lang="sk-SK" sz="2800" dirty="0"/>
              <a:t>Potreba reagovať na akútnu situáciu</a:t>
            </a:r>
          </a:p>
        </p:txBody>
      </p:sp>
    </p:spTree>
    <p:extLst>
      <p:ext uri="{BB962C8B-B14F-4D97-AF65-F5344CB8AC3E}">
        <p14:creationId xmlns:p14="http://schemas.microsoft.com/office/powerpoint/2010/main" val="3961259865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1109</Words>
  <Application>Microsoft Office PowerPoint</Application>
  <PresentationFormat>Širokouhlá</PresentationFormat>
  <Paragraphs>112</Paragraphs>
  <Slides>17</Slides>
  <Notes>16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4" baseType="lpstr">
      <vt:lpstr>Arial</vt:lpstr>
      <vt:lpstr>Sanchez</vt:lpstr>
      <vt:lpstr>Exo 2</vt:lpstr>
      <vt:lpstr>Calibri</vt:lpstr>
      <vt:lpstr>Exo 2 Light</vt:lpstr>
      <vt:lpstr>Exo 2 Regular</vt:lpstr>
      <vt:lpstr>Motív Office</vt:lpstr>
      <vt:lpstr>Ľudia bez domova  v košických sociálnych službách počas pandémie</vt:lpstr>
      <vt:lpstr>Prezentácia programu PowerPoint</vt:lpstr>
      <vt:lpstr>Inovujeme systém v oblasti napĺňania práv ľudí a rodín v bytovej a komplexnej núdzi</vt:lpstr>
      <vt:lpstr>Pilotný projekt Housing First pre rodiny v Košiciach </vt:lpstr>
      <vt:lpstr>Ľudia bez domova v Košiciach </vt:lpstr>
      <vt:lpstr>Riešenie bytovej núdze v Košiciach</vt:lpstr>
      <vt:lpstr>Riešenie bytovej núdze v Košiciach</vt:lpstr>
      <vt:lpstr>Skúsenosti zo sociálnych služieb počas pandémie COVID 19 </vt:lpstr>
      <vt:lpstr>Skúsenosti zo sociálnych služieb počas pandémie COVID 19 </vt:lpstr>
      <vt:lpstr>Skúsenosti zo sociálnych služieb počas pandémie COVID 19 </vt:lpstr>
      <vt:lpstr>Riešenie bytovej núdze v Košiciach</vt:lpstr>
      <vt:lpstr>Integrovaná terénna zdravotná  a sociálna starostlivosť</vt:lpstr>
      <vt:lpstr>Integrovaná terénna zdravotná  a sociálna starostlivosť</vt:lpstr>
      <vt:lpstr>Integrovaná terénna zdravotná  a sociálna starostlivosť</vt:lpstr>
      <vt:lpstr>Integrovaná terénna zdravotná  a sociálna starostlivosť</vt:lpstr>
      <vt:lpstr>Ďakujem za pozornosť</vt:lpstr>
      <vt:lpstr>Kontakty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Ján Bodnár</dc:creator>
  <cp:lastModifiedBy>Alena Vachnova</cp:lastModifiedBy>
  <cp:revision>46</cp:revision>
  <dcterms:created xsi:type="dcterms:W3CDTF">2020-06-08T09:01:38Z</dcterms:created>
  <dcterms:modified xsi:type="dcterms:W3CDTF">2020-07-09T13:03:50Z</dcterms:modified>
</cp:coreProperties>
</file>